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Geist"/>
      <p:regular r:id="rId18"/>
    </p:embeddedFont>
    <p:embeddedFont>
      <p:font typeface="Geist"/>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Bienvenidos a nuestra presentación sobre tecnología de agricultura inteligente en la Universidad GIET. • Pueden ver en esta diapositiva el logotipo de nuestra universidad, junto con tres imágenes que muestran varias tecnologías de agricultura inteligente. • Estas tecnologías están revolucionando la forma en que abordamos la agricultura, haciéndola más eficiente, sostenible y productiva. • Profundizaré en los detalles de estas innovaciones en las próximas diapositivas. • Por ahora, tomemos un momento para apreciar el emocionante futuro de la agricultura que la Universidad GIET está ayudando a dar forma.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slideLayout" Target="../slideLayouts/slideLayout11.xml"/><Relationship Id="rId10"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0.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09136" y="741045"/>
            <a:ext cx="13212127" cy="259199"/>
          </a:xfrm>
          <a:prstGeom prst="rect">
            <a:avLst/>
          </a:prstGeom>
          <a:noFill/>
          <a:ln/>
        </p:spPr>
        <p:txBody>
          <a:bodyPr wrap="none" lIns="0" tIns="0" rIns="0" bIns="0" rtlCol="0" anchor="t"/>
          <a:lstStyle/>
          <a:p>
            <a:pPr algn="l" indent="0" marL="0">
              <a:lnSpc>
                <a:spcPts val="2000"/>
              </a:lnSpc>
              <a:buNone/>
            </a:pPr>
            <a:r>
              <a:rPr lang="en-US" sz="1250" b="1" dirty="0">
                <a:solidFill>
                  <a:srgbClr val="204C8E"/>
                </a:solidFill>
                <a:latin typeface="Geist" pitchFamily="34" charset="0"/>
                <a:ea typeface="Geist" pitchFamily="34" charset="-122"/>
                <a:cs typeface="Geist" pitchFamily="34" charset="-120"/>
              </a:rPr>
              <a:t>  </a:t>
            </a:r>
            <a:endParaRPr lang="en-US" sz="1250" dirty="0"/>
          </a:p>
        </p:txBody>
      </p:sp>
      <p:pic>
        <p:nvPicPr>
          <p:cNvPr id="3" name="Image 0" descr="preencoded.png">    </p:cNvPr>
          <p:cNvPicPr>
            <a:picLocks noChangeAspect="1"/>
          </p:cNvPicPr>
          <p:nvPr/>
        </p:nvPicPr>
        <p:blipFill>
          <a:blip r:embed="rId1"/>
          <a:stretch>
            <a:fillRect/>
          </a:stretch>
        </p:blipFill>
        <p:spPr>
          <a:xfrm>
            <a:off x="709136" y="1456015"/>
            <a:ext cx="4007406" cy="3697962"/>
          </a:xfrm>
          <a:prstGeom prst="rect">
            <a:avLst/>
          </a:prstGeom>
        </p:spPr>
      </p:pic>
      <p:sp>
        <p:nvSpPr>
          <p:cNvPr id="4" name="Text 1"/>
          <p:cNvSpPr/>
          <p:nvPr/>
        </p:nvSpPr>
        <p:spPr>
          <a:xfrm>
            <a:off x="5286494" y="1410414"/>
            <a:ext cx="1561624" cy="324207"/>
          </a:xfrm>
          <a:prstGeom prst="rect">
            <a:avLst/>
          </a:prstGeom>
          <a:noFill/>
          <a:ln/>
        </p:spPr>
        <p:txBody>
          <a:bodyPr wrap="none" lIns="0" tIns="0" rIns="0" bIns="0" rtlCol="0" anchor="t"/>
          <a:lstStyle/>
          <a:p>
            <a:pPr algn="l" indent="0" marL="0">
              <a:lnSpc>
                <a:spcPts val="2550"/>
              </a:lnSpc>
              <a:buNone/>
            </a:pPr>
            <a:endParaRPr lang="en-US" sz="1550" dirty="0"/>
          </a:p>
        </p:txBody>
      </p:sp>
      <p:sp>
        <p:nvSpPr>
          <p:cNvPr id="5" name="Text 2"/>
          <p:cNvSpPr/>
          <p:nvPr/>
        </p:nvSpPr>
        <p:spPr>
          <a:xfrm>
            <a:off x="7350085" y="1430655"/>
            <a:ext cx="5065633" cy="633174"/>
          </a:xfrm>
          <a:prstGeom prst="rect">
            <a:avLst/>
          </a:prstGeom>
          <a:noFill/>
          <a:ln/>
        </p:spPr>
        <p:txBody>
          <a:bodyPr wrap="none" lIns="0" tIns="0" rIns="0" bIns="0" rtlCol="0" anchor="t"/>
          <a:lstStyle/>
          <a:p>
            <a:pPr algn="l" indent="0" marL="0">
              <a:lnSpc>
                <a:spcPts val="4950"/>
              </a:lnSpc>
              <a:buNone/>
            </a:pPr>
            <a:r>
              <a:rPr lang="en-US" sz="3950" b="1" dirty="0">
                <a:solidFill>
                  <a:srgbClr val="204C8E"/>
                </a:solidFill>
                <a:latin typeface="Noto Serif SC Bold" pitchFamily="34" charset="0"/>
                <a:ea typeface="Noto Serif SC Bold" pitchFamily="34" charset="-122"/>
                <a:cs typeface="Noto Serif SC Bold" pitchFamily="34" charset="-120"/>
              </a:rPr>
              <a:t>GIET UNIVERSITY</a:t>
            </a:r>
            <a:endParaRPr lang="en-US" sz="3950" dirty="0"/>
          </a:p>
        </p:txBody>
      </p:sp>
      <p:sp>
        <p:nvSpPr>
          <p:cNvPr id="6" name="Text 3"/>
          <p:cNvSpPr/>
          <p:nvPr/>
        </p:nvSpPr>
        <p:spPr>
          <a:xfrm>
            <a:off x="7350085" y="2266355"/>
            <a:ext cx="4052411" cy="506611"/>
          </a:xfrm>
          <a:prstGeom prst="rect">
            <a:avLst/>
          </a:prstGeom>
          <a:noFill/>
          <a:ln/>
        </p:spPr>
        <p:txBody>
          <a:bodyPr wrap="none" lIns="0" tIns="0" rIns="0" bIns="0" rtlCol="0" anchor="t"/>
          <a:lstStyle/>
          <a:p>
            <a:pPr algn="l" indent="0" marL="0">
              <a:lnSpc>
                <a:spcPts val="3950"/>
              </a:lnSpc>
              <a:buNone/>
            </a:pPr>
            <a:r>
              <a:rPr lang="en-US" sz="3150" b="1" dirty="0">
                <a:solidFill>
                  <a:srgbClr val="204C8E"/>
                </a:solidFill>
                <a:latin typeface="Noto Serif SC Bold" pitchFamily="34" charset="0"/>
                <a:ea typeface="Noto Serif SC Bold" pitchFamily="34" charset="-122"/>
                <a:cs typeface="Noto Serif SC Bold" pitchFamily="34" charset="-120"/>
              </a:rPr>
              <a:t>LEARNATHON 4.0</a:t>
            </a:r>
            <a:endParaRPr lang="en-US" sz="3150" dirty="0"/>
          </a:p>
        </p:txBody>
      </p:sp>
      <p:sp>
        <p:nvSpPr>
          <p:cNvPr id="7" name="Text 4"/>
          <p:cNvSpPr/>
          <p:nvPr/>
        </p:nvSpPr>
        <p:spPr>
          <a:xfrm>
            <a:off x="7350085" y="2975491"/>
            <a:ext cx="6586299" cy="324207"/>
          </a:xfrm>
          <a:prstGeom prst="rect">
            <a:avLst/>
          </a:prstGeom>
          <a:noFill/>
          <a:ln/>
        </p:spPr>
        <p:txBody>
          <a:bodyPr wrap="none" lIns="0" tIns="0" rIns="0" bIns="0" rtlCol="0" anchor="t"/>
          <a:lstStyle/>
          <a:p>
            <a:pPr algn="l" indent="0" marL="0">
              <a:lnSpc>
                <a:spcPts val="2550"/>
              </a:lnSpc>
              <a:buNone/>
            </a:pPr>
            <a:endParaRPr lang="en-US" sz="1550" dirty="0"/>
          </a:p>
        </p:txBody>
      </p:sp>
      <p:sp>
        <p:nvSpPr>
          <p:cNvPr id="8" name="Text 5"/>
          <p:cNvSpPr/>
          <p:nvPr/>
        </p:nvSpPr>
        <p:spPr>
          <a:xfrm>
            <a:off x="7350085" y="3481983"/>
            <a:ext cx="6586299" cy="324207"/>
          </a:xfrm>
          <a:prstGeom prst="rect">
            <a:avLst/>
          </a:prstGeom>
          <a:noFill/>
          <a:ln/>
        </p:spPr>
        <p:txBody>
          <a:bodyPr wrap="none" lIns="0" tIns="0" rIns="0" bIns="0" rtlCol="0" anchor="t"/>
          <a:lstStyle/>
          <a:p>
            <a:pPr algn="l" indent="0" marL="0">
              <a:lnSpc>
                <a:spcPts val="2550"/>
              </a:lnSpc>
              <a:buNone/>
            </a:pPr>
            <a:r>
              <a:rPr lang="en-US" sz="1550" b="1" dirty="0">
                <a:solidFill>
                  <a:srgbClr val="4B4A4A"/>
                </a:solidFill>
                <a:latin typeface="Geist" pitchFamily="34" charset="0"/>
                <a:ea typeface="Geist" pitchFamily="34" charset="-122"/>
                <a:cs typeface="Geist" pitchFamily="34" charset="-120"/>
              </a:rPr>
              <a:t>TEAM_ID- (MB-6)-06</a:t>
            </a:r>
            <a:endParaRPr lang="en-US" sz="1550" dirty="0"/>
          </a:p>
        </p:txBody>
      </p:sp>
      <p:sp>
        <p:nvSpPr>
          <p:cNvPr id="9" name="Text 6"/>
          <p:cNvSpPr/>
          <p:nvPr/>
        </p:nvSpPr>
        <p:spPr>
          <a:xfrm>
            <a:off x="7350085" y="3988475"/>
            <a:ext cx="6586299" cy="324207"/>
          </a:xfrm>
          <a:prstGeom prst="rect">
            <a:avLst/>
          </a:prstGeom>
          <a:noFill/>
          <a:ln/>
        </p:spPr>
        <p:txBody>
          <a:bodyPr wrap="none" lIns="0" tIns="0" rIns="0" bIns="0" rtlCol="0" anchor="t"/>
          <a:lstStyle/>
          <a:p>
            <a:pPr algn="l" indent="0" marL="0">
              <a:lnSpc>
                <a:spcPts val="2550"/>
              </a:lnSpc>
              <a:buNone/>
            </a:pPr>
            <a:r>
              <a:rPr lang="en-US" sz="1550" b="1" dirty="0">
                <a:solidFill>
                  <a:srgbClr val="4B4A4A"/>
                </a:solidFill>
                <a:latin typeface="Geist" pitchFamily="34" charset="0"/>
                <a:ea typeface="Geist" pitchFamily="34" charset="-122"/>
                <a:cs typeface="Geist" pitchFamily="34" charset="-120"/>
              </a:rPr>
              <a:t>TEAM-LEARNATICS</a:t>
            </a:r>
            <a:endParaRPr lang="en-US" sz="1550" dirty="0"/>
          </a:p>
        </p:txBody>
      </p:sp>
      <p:sp>
        <p:nvSpPr>
          <p:cNvPr id="10" name="Text 7"/>
          <p:cNvSpPr/>
          <p:nvPr/>
        </p:nvSpPr>
        <p:spPr>
          <a:xfrm>
            <a:off x="7350085" y="4494967"/>
            <a:ext cx="6586299" cy="324207"/>
          </a:xfrm>
          <a:prstGeom prst="rect">
            <a:avLst/>
          </a:prstGeom>
          <a:noFill/>
          <a:ln/>
        </p:spPr>
        <p:txBody>
          <a:bodyPr wrap="none" lIns="0" tIns="0" rIns="0" bIns="0" rtlCol="0" anchor="t"/>
          <a:lstStyle/>
          <a:p>
            <a:pPr algn="l" indent="0" marL="0">
              <a:lnSpc>
                <a:spcPts val="2550"/>
              </a:lnSpc>
              <a:buNone/>
            </a:pPr>
            <a:r>
              <a:rPr lang="en-US" sz="1550" b="1" dirty="0">
                <a:solidFill>
                  <a:srgbClr val="4B4A4A"/>
                </a:solidFill>
                <a:latin typeface="Geist" pitchFamily="34" charset="0"/>
                <a:ea typeface="Geist" pitchFamily="34" charset="-122"/>
                <a:cs typeface="Geist" pitchFamily="34" charset="-120"/>
              </a:rPr>
              <a:t>MEMBERS-NIHAR RANJAN MISHRA(24MCA070)</a:t>
            </a:r>
            <a:endParaRPr lang="en-US" sz="1550" dirty="0"/>
          </a:p>
        </p:txBody>
      </p:sp>
      <p:sp>
        <p:nvSpPr>
          <p:cNvPr id="11" name="Text 8"/>
          <p:cNvSpPr/>
          <p:nvPr/>
        </p:nvSpPr>
        <p:spPr>
          <a:xfrm>
            <a:off x="7350085" y="5001458"/>
            <a:ext cx="6586299" cy="324207"/>
          </a:xfrm>
          <a:prstGeom prst="rect">
            <a:avLst/>
          </a:prstGeom>
          <a:noFill/>
          <a:ln/>
        </p:spPr>
        <p:txBody>
          <a:bodyPr wrap="none" lIns="0" tIns="0" rIns="0" bIns="0" rtlCol="0" anchor="t"/>
          <a:lstStyle/>
          <a:p>
            <a:pPr algn="l" indent="0" marL="0">
              <a:lnSpc>
                <a:spcPts val="2550"/>
              </a:lnSpc>
              <a:buNone/>
            </a:pPr>
            <a:r>
              <a:rPr lang="en-US" sz="1550" b="1" dirty="0">
                <a:solidFill>
                  <a:srgbClr val="4B4A4A"/>
                </a:solidFill>
                <a:latin typeface="Geist" pitchFamily="34" charset="0"/>
                <a:ea typeface="Geist" pitchFamily="34" charset="-122"/>
                <a:cs typeface="Geist" pitchFamily="34" charset="-120"/>
              </a:rPr>
              <a:t>                    -ASUTOSH CHOUDHURY(24MCA072)</a:t>
            </a:r>
            <a:endParaRPr lang="en-US" sz="1550" dirty="0"/>
          </a:p>
        </p:txBody>
      </p:sp>
      <p:sp>
        <p:nvSpPr>
          <p:cNvPr id="12" name="Text 9"/>
          <p:cNvSpPr/>
          <p:nvPr/>
        </p:nvSpPr>
        <p:spPr>
          <a:xfrm>
            <a:off x="7350085" y="5507950"/>
            <a:ext cx="6586299" cy="324207"/>
          </a:xfrm>
          <a:prstGeom prst="rect">
            <a:avLst/>
          </a:prstGeom>
          <a:noFill/>
          <a:ln/>
        </p:spPr>
        <p:txBody>
          <a:bodyPr wrap="none" lIns="0" tIns="0" rIns="0" bIns="0" rtlCol="0" anchor="t"/>
          <a:lstStyle/>
          <a:p>
            <a:pPr algn="l" indent="0" marL="0">
              <a:lnSpc>
                <a:spcPts val="2550"/>
              </a:lnSpc>
              <a:buNone/>
            </a:pPr>
            <a:r>
              <a:rPr lang="en-US" sz="1550" b="1" dirty="0">
                <a:solidFill>
                  <a:srgbClr val="4B4A4A"/>
                </a:solidFill>
                <a:latin typeface="Geist" pitchFamily="34" charset="0"/>
                <a:ea typeface="Geist" pitchFamily="34" charset="-122"/>
                <a:cs typeface="Geist" pitchFamily="34" charset="-120"/>
              </a:rPr>
              <a:t>                    -MANJIL PATEL(24CSEAIML106)</a:t>
            </a:r>
            <a:endParaRPr lang="en-US" sz="1550" dirty="0"/>
          </a:p>
        </p:txBody>
      </p:sp>
      <p:sp>
        <p:nvSpPr>
          <p:cNvPr id="13" name="Text 10"/>
          <p:cNvSpPr/>
          <p:nvPr/>
        </p:nvSpPr>
        <p:spPr>
          <a:xfrm>
            <a:off x="709136" y="6242328"/>
            <a:ext cx="13212127" cy="324207"/>
          </a:xfrm>
          <a:prstGeom prst="rect">
            <a:avLst/>
          </a:prstGeom>
          <a:noFill/>
          <a:ln/>
        </p:spPr>
        <p:txBody>
          <a:bodyPr wrap="none" lIns="0" tIns="0" rIns="0" bIns="0" rtlCol="0" anchor="t"/>
          <a:lstStyle/>
          <a:p>
            <a:pPr algn="l" indent="0" marL="0">
              <a:lnSpc>
                <a:spcPts val="2550"/>
              </a:lnSpc>
              <a:buNone/>
            </a:pPr>
            <a:endParaRPr lang="en-US" sz="1550" dirty="0"/>
          </a:p>
        </p:txBody>
      </p:sp>
      <p:sp>
        <p:nvSpPr>
          <p:cNvPr id="14" name="Text 11"/>
          <p:cNvSpPr/>
          <p:nvPr/>
        </p:nvSpPr>
        <p:spPr>
          <a:xfrm>
            <a:off x="709136" y="6794421"/>
            <a:ext cx="13212127" cy="324207"/>
          </a:xfrm>
          <a:prstGeom prst="rect">
            <a:avLst/>
          </a:prstGeom>
          <a:noFill/>
          <a:ln/>
        </p:spPr>
        <p:txBody>
          <a:bodyPr wrap="none" lIns="0" tIns="0" rIns="0" bIns="0" rtlCol="0" anchor="t"/>
          <a:lstStyle/>
          <a:p>
            <a:pPr algn="l" indent="0" marL="0">
              <a:lnSpc>
                <a:spcPts val="2550"/>
              </a:lnSpc>
              <a:buNone/>
            </a:pPr>
            <a:endParaRPr lang="en-US" sz="1550" dirty="0"/>
          </a:p>
        </p:txBody>
      </p:sp>
      <p:sp>
        <p:nvSpPr>
          <p:cNvPr id="15" name="Text 12"/>
          <p:cNvSpPr/>
          <p:nvPr/>
        </p:nvSpPr>
        <p:spPr>
          <a:xfrm>
            <a:off x="709136" y="7346513"/>
            <a:ext cx="13212127" cy="324207"/>
          </a:xfrm>
          <a:prstGeom prst="rect">
            <a:avLst/>
          </a:prstGeom>
          <a:noFill/>
          <a:ln/>
        </p:spPr>
        <p:txBody>
          <a:bodyPr wrap="none" lIns="0" tIns="0" rIns="0" bIns="0" rtlCol="0" anchor="t"/>
          <a:lstStyle/>
          <a:p>
            <a:pPr algn="l" indent="0" marL="0">
              <a:lnSpc>
                <a:spcPts val="2550"/>
              </a:lnSpc>
              <a:buNone/>
            </a:pP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52450" y="434102"/>
            <a:ext cx="4869061" cy="493276"/>
          </a:xfrm>
          <a:prstGeom prst="rect">
            <a:avLst/>
          </a:prstGeom>
          <a:noFill/>
          <a:ln/>
        </p:spPr>
        <p:txBody>
          <a:bodyPr wrap="none" lIns="0" tIns="0" rIns="0" bIns="0" rtlCol="0" anchor="t"/>
          <a:lstStyle/>
          <a:p>
            <a:pPr algn="l" indent="0" marL="0">
              <a:lnSpc>
                <a:spcPts val="3850"/>
              </a:lnSpc>
              <a:buNone/>
            </a:pPr>
            <a:r>
              <a:rPr lang="en-US" sz="3100" b="1" dirty="0">
                <a:solidFill>
                  <a:srgbClr val="006747"/>
                </a:solidFill>
                <a:latin typeface="Noto Serif SC Bold" pitchFamily="34" charset="0"/>
                <a:ea typeface="Noto Serif SC Bold" pitchFamily="34" charset="-122"/>
                <a:cs typeface="Noto Serif SC Bold" pitchFamily="34" charset="-120"/>
              </a:rPr>
              <a:t>Conclusion &amp; Next Steps</a:t>
            </a:r>
            <a:endParaRPr lang="en-US" sz="3100" dirty="0"/>
          </a:p>
        </p:txBody>
      </p:sp>
      <p:sp>
        <p:nvSpPr>
          <p:cNvPr id="3" name="Text 1"/>
          <p:cNvSpPr/>
          <p:nvPr/>
        </p:nvSpPr>
        <p:spPr>
          <a:xfrm>
            <a:off x="552450" y="1243013"/>
            <a:ext cx="13525500" cy="252532"/>
          </a:xfrm>
          <a:prstGeom prst="rect">
            <a:avLst/>
          </a:prstGeom>
          <a:noFill/>
          <a:ln/>
        </p:spPr>
        <p:txBody>
          <a:bodyPr wrap="non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The Smart Crop &amp; Fertilizer Advisory System represents a leap forward for small-scale agriculture, fostering sustainability and prosperity.</a:t>
            </a:r>
            <a:endParaRPr lang="en-US" sz="1200" dirty="0"/>
          </a:p>
        </p:txBody>
      </p:sp>
      <p:pic>
        <p:nvPicPr>
          <p:cNvPr id="4" name="Image 0" descr="preencoded.png">    </p:cNvPr>
          <p:cNvPicPr>
            <a:picLocks noChangeAspect="1"/>
          </p:cNvPicPr>
          <p:nvPr/>
        </p:nvPicPr>
        <p:blipFill>
          <a:blip r:embed="rId1"/>
          <a:stretch>
            <a:fillRect/>
          </a:stretch>
        </p:blipFill>
        <p:spPr>
          <a:xfrm>
            <a:off x="552450" y="1673066"/>
            <a:ext cx="3233380" cy="1998345"/>
          </a:xfrm>
          <a:prstGeom prst="rect">
            <a:avLst/>
          </a:prstGeom>
        </p:spPr>
      </p:pic>
      <p:sp>
        <p:nvSpPr>
          <p:cNvPr id="5" name="Text 2"/>
          <p:cNvSpPr/>
          <p:nvPr/>
        </p:nvSpPr>
        <p:spPr>
          <a:xfrm>
            <a:off x="552450" y="3829169"/>
            <a:ext cx="2233136" cy="246578"/>
          </a:xfrm>
          <a:prstGeom prst="rect">
            <a:avLst/>
          </a:prstGeom>
          <a:noFill/>
          <a:ln/>
        </p:spPr>
        <p:txBody>
          <a:bodyPr wrap="none" lIns="0" tIns="0" rIns="0" bIns="0" rtlCol="0" anchor="t"/>
          <a:lstStyle/>
          <a:p>
            <a:pPr algn="l" indent="0" marL="0">
              <a:lnSpc>
                <a:spcPts val="1900"/>
              </a:lnSpc>
              <a:buNone/>
            </a:pPr>
            <a:r>
              <a:rPr lang="en-US" sz="1550" b="1" dirty="0">
                <a:solidFill>
                  <a:srgbClr val="4B4A4A"/>
                </a:solidFill>
                <a:latin typeface="Noto Serif SC Bold" pitchFamily="34" charset="0"/>
                <a:ea typeface="Noto Serif SC Bold" pitchFamily="34" charset="-122"/>
                <a:cs typeface="Noto Serif SC Bold" pitchFamily="34" charset="-120"/>
              </a:rPr>
              <a:t>Data-Driven Decisions</a:t>
            </a:r>
            <a:endParaRPr lang="en-US" sz="1550" dirty="0"/>
          </a:p>
        </p:txBody>
      </p:sp>
      <p:sp>
        <p:nvSpPr>
          <p:cNvPr id="6" name="Text 3"/>
          <p:cNvSpPr/>
          <p:nvPr/>
        </p:nvSpPr>
        <p:spPr>
          <a:xfrm>
            <a:off x="552450" y="4170402"/>
            <a:ext cx="3233380" cy="505063"/>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Leverage scientific insights for optimal agricultural outcomes.</a:t>
            </a:r>
            <a:endParaRPr lang="en-US" sz="1200" dirty="0"/>
          </a:p>
        </p:txBody>
      </p:sp>
      <p:pic>
        <p:nvPicPr>
          <p:cNvPr id="7" name="Image 1" descr="preencoded.png">    </p:cNvPr>
          <p:cNvPicPr>
            <a:picLocks noChangeAspect="1"/>
          </p:cNvPicPr>
          <p:nvPr/>
        </p:nvPicPr>
        <p:blipFill>
          <a:blip r:embed="rId2"/>
          <a:stretch>
            <a:fillRect/>
          </a:stretch>
        </p:blipFill>
        <p:spPr>
          <a:xfrm>
            <a:off x="3983117" y="1673066"/>
            <a:ext cx="3233380" cy="1998345"/>
          </a:xfrm>
          <a:prstGeom prst="rect">
            <a:avLst/>
          </a:prstGeom>
        </p:spPr>
      </p:pic>
      <p:sp>
        <p:nvSpPr>
          <p:cNvPr id="8" name="Text 4"/>
          <p:cNvSpPr/>
          <p:nvPr/>
        </p:nvSpPr>
        <p:spPr>
          <a:xfrm>
            <a:off x="3983117" y="3829169"/>
            <a:ext cx="2437686" cy="246578"/>
          </a:xfrm>
          <a:prstGeom prst="rect">
            <a:avLst/>
          </a:prstGeom>
          <a:noFill/>
          <a:ln/>
        </p:spPr>
        <p:txBody>
          <a:bodyPr wrap="none" lIns="0" tIns="0" rIns="0" bIns="0" rtlCol="0" anchor="t"/>
          <a:lstStyle/>
          <a:p>
            <a:pPr algn="l" indent="0" marL="0">
              <a:lnSpc>
                <a:spcPts val="1900"/>
              </a:lnSpc>
              <a:buNone/>
            </a:pPr>
            <a:r>
              <a:rPr lang="en-US" sz="1550" b="1" dirty="0">
                <a:solidFill>
                  <a:srgbClr val="4B4A4A"/>
                </a:solidFill>
                <a:latin typeface="Noto Serif SC Bold" pitchFamily="34" charset="0"/>
                <a:ea typeface="Noto Serif SC Bold" pitchFamily="34" charset="-122"/>
                <a:cs typeface="Noto Serif SC Bold" pitchFamily="34" charset="-120"/>
              </a:rPr>
              <a:t>Optimized Resource Use</a:t>
            </a:r>
            <a:endParaRPr lang="en-US" sz="1550" dirty="0"/>
          </a:p>
        </p:txBody>
      </p:sp>
      <p:sp>
        <p:nvSpPr>
          <p:cNvPr id="9" name="Text 5"/>
          <p:cNvSpPr/>
          <p:nvPr/>
        </p:nvSpPr>
        <p:spPr>
          <a:xfrm>
            <a:off x="3983117" y="4170402"/>
            <a:ext cx="3233380" cy="505063"/>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Efficiently manage water, seeds, and fertilizers to reduce waste and costs.</a:t>
            </a:r>
            <a:endParaRPr lang="en-US" sz="1200" dirty="0"/>
          </a:p>
        </p:txBody>
      </p:sp>
      <p:pic>
        <p:nvPicPr>
          <p:cNvPr id="10" name="Image 2" descr="preencoded.png">    </p:cNvPr>
          <p:cNvPicPr>
            <a:picLocks noChangeAspect="1"/>
          </p:cNvPicPr>
          <p:nvPr/>
        </p:nvPicPr>
        <p:blipFill>
          <a:blip r:embed="rId3"/>
          <a:stretch>
            <a:fillRect/>
          </a:stretch>
        </p:blipFill>
        <p:spPr>
          <a:xfrm>
            <a:off x="7413784" y="1673066"/>
            <a:ext cx="3233380" cy="1998345"/>
          </a:xfrm>
          <a:prstGeom prst="rect">
            <a:avLst/>
          </a:prstGeom>
        </p:spPr>
      </p:pic>
      <p:sp>
        <p:nvSpPr>
          <p:cNvPr id="11" name="Text 6"/>
          <p:cNvSpPr/>
          <p:nvPr/>
        </p:nvSpPr>
        <p:spPr>
          <a:xfrm>
            <a:off x="7413784" y="3829169"/>
            <a:ext cx="2488168" cy="246578"/>
          </a:xfrm>
          <a:prstGeom prst="rect">
            <a:avLst/>
          </a:prstGeom>
          <a:noFill/>
          <a:ln/>
        </p:spPr>
        <p:txBody>
          <a:bodyPr wrap="none" lIns="0" tIns="0" rIns="0" bIns="0" rtlCol="0" anchor="t"/>
          <a:lstStyle/>
          <a:p>
            <a:pPr algn="l" indent="0" marL="0">
              <a:lnSpc>
                <a:spcPts val="1900"/>
              </a:lnSpc>
              <a:buNone/>
            </a:pPr>
            <a:r>
              <a:rPr lang="en-US" sz="1550" b="1" dirty="0">
                <a:solidFill>
                  <a:srgbClr val="4B4A4A"/>
                </a:solidFill>
                <a:latin typeface="Noto Serif SC Bold" pitchFamily="34" charset="0"/>
                <a:ea typeface="Noto Serif SC Bold" pitchFamily="34" charset="-122"/>
                <a:cs typeface="Noto Serif SC Bold" pitchFamily="34" charset="-120"/>
              </a:rPr>
              <a:t>Increased Yields &amp; Profit</a:t>
            </a:r>
            <a:endParaRPr lang="en-US" sz="1550" dirty="0"/>
          </a:p>
        </p:txBody>
      </p:sp>
      <p:sp>
        <p:nvSpPr>
          <p:cNvPr id="12" name="Text 7"/>
          <p:cNvSpPr/>
          <p:nvPr/>
        </p:nvSpPr>
        <p:spPr>
          <a:xfrm>
            <a:off x="7413784" y="4170402"/>
            <a:ext cx="3233380" cy="505063"/>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Maximize crop productivity and boost farm income through informed choices.</a:t>
            </a:r>
            <a:endParaRPr lang="en-US" sz="1200" dirty="0"/>
          </a:p>
        </p:txBody>
      </p:sp>
      <p:pic>
        <p:nvPicPr>
          <p:cNvPr id="13" name="Image 3" descr="preencoded.png">    </p:cNvPr>
          <p:cNvPicPr>
            <a:picLocks noChangeAspect="1"/>
          </p:cNvPicPr>
          <p:nvPr/>
        </p:nvPicPr>
        <p:blipFill>
          <a:blip r:embed="rId4"/>
          <a:stretch>
            <a:fillRect/>
          </a:stretch>
        </p:blipFill>
        <p:spPr>
          <a:xfrm>
            <a:off x="10844451" y="1673066"/>
            <a:ext cx="3233499" cy="1998345"/>
          </a:xfrm>
          <a:prstGeom prst="rect">
            <a:avLst/>
          </a:prstGeom>
        </p:spPr>
      </p:pic>
      <p:sp>
        <p:nvSpPr>
          <p:cNvPr id="14" name="Text 8"/>
          <p:cNvSpPr/>
          <p:nvPr/>
        </p:nvSpPr>
        <p:spPr>
          <a:xfrm>
            <a:off x="10844451" y="3829169"/>
            <a:ext cx="2144435" cy="246578"/>
          </a:xfrm>
          <a:prstGeom prst="rect">
            <a:avLst/>
          </a:prstGeom>
          <a:noFill/>
          <a:ln/>
        </p:spPr>
        <p:txBody>
          <a:bodyPr wrap="none" lIns="0" tIns="0" rIns="0" bIns="0" rtlCol="0" anchor="t"/>
          <a:lstStyle/>
          <a:p>
            <a:pPr algn="l" indent="0" marL="0">
              <a:lnSpc>
                <a:spcPts val="1900"/>
              </a:lnSpc>
              <a:buNone/>
            </a:pPr>
            <a:r>
              <a:rPr lang="en-US" sz="1550" b="1" dirty="0">
                <a:solidFill>
                  <a:srgbClr val="4B4A4A"/>
                </a:solidFill>
                <a:latin typeface="Noto Serif SC Bold" pitchFamily="34" charset="0"/>
                <a:ea typeface="Noto Serif SC Bold" pitchFamily="34" charset="-122"/>
                <a:cs typeface="Noto Serif SC Bold" pitchFamily="34" charset="-120"/>
              </a:rPr>
              <a:t>Sustainable Practices</a:t>
            </a:r>
            <a:endParaRPr lang="en-US" sz="1550" dirty="0"/>
          </a:p>
        </p:txBody>
      </p:sp>
      <p:sp>
        <p:nvSpPr>
          <p:cNvPr id="15" name="Text 9"/>
          <p:cNvSpPr/>
          <p:nvPr/>
        </p:nvSpPr>
        <p:spPr>
          <a:xfrm>
            <a:off x="10844451" y="4170402"/>
            <a:ext cx="3233499" cy="505063"/>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Encourage eco-friendly farming to promote long-term soil health.</a:t>
            </a:r>
            <a:endParaRPr lang="en-US" sz="1200" dirty="0"/>
          </a:p>
        </p:txBody>
      </p:sp>
      <p:pic>
        <p:nvPicPr>
          <p:cNvPr id="16" name="Image 4" descr="preencoded.png">    </p:cNvPr>
          <p:cNvPicPr>
            <a:picLocks noChangeAspect="1"/>
          </p:cNvPicPr>
          <p:nvPr/>
        </p:nvPicPr>
        <p:blipFill>
          <a:blip r:embed="rId5"/>
          <a:stretch>
            <a:fillRect/>
          </a:stretch>
        </p:blipFill>
        <p:spPr>
          <a:xfrm>
            <a:off x="552450" y="5070038"/>
            <a:ext cx="3233380" cy="1998345"/>
          </a:xfrm>
          <a:prstGeom prst="rect">
            <a:avLst/>
          </a:prstGeom>
        </p:spPr>
      </p:pic>
      <p:sp>
        <p:nvSpPr>
          <p:cNvPr id="17" name="Text 10"/>
          <p:cNvSpPr/>
          <p:nvPr/>
        </p:nvSpPr>
        <p:spPr>
          <a:xfrm>
            <a:off x="552450" y="7226141"/>
            <a:ext cx="2333149" cy="246578"/>
          </a:xfrm>
          <a:prstGeom prst="rect">
            <a:avLst/>
          </a:prstGeom>
          <a:noFill/>
          <a:ln/>
        </p:spPr>
        <p:txBody>
          <a:bodyPr wrap="none" lIns="0" tIns="0" rIns="0" bIns="0" rtlCol="0" anchor="t"/>
          <a:lstStyle/>
          <a:p>
            <a:pPr algn="l" indent="0" marL="0">
              <a:lnSpc>
                <a:spcPts val="1900"/>
              </a:lnSpc>
              <a:buNone/>
            </a:pPr>
            <a:r>
              <a:rPr lang="en-US" sz="1550" b="1" dirty="0">
                <a:solidFill>
                  <a:srgbClr val="4B4A4A"/>
                </a:solidFill>
                <a:latin typeface="Noto Serif SC Bold" pitchFamily="34" charset="0"/>
                <a:ea typeface="Noto Serif SC Bold" pitchFamily="34" charset="-122"/>
                <a:cs typeface="Noto Serif SC Bold" pitchFamily="34" charset="-120"/>
              </a:rPr>
              <a:t>Pest &amp; Disease Forecast</a:t>
            </a:r>
            <a:endParaRPr lang="en-US" sz="1550" dirty="0"/>
          </a:p>
        </p:txBody>
      </p:sp>
      <p:sp>
        <p:nvSpPr>
          <p:cNvPr id="18" name="Text 11"/>
          <p:cNvSpPr/>
          <p:nvPr/>
        </p:nvSpPr>
        <p:spPr>
          <a:xfrm>
            <a:off x="552450" y="7567374"/>
            <a:ext cx="3233380" cy="505063"/>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Future integration of predictive models for proactive farm protection.</a:t>
            </a:r>
            <a:endParaRPr lang="en-US" sz="1200" dirty="0"/>
          </a:p>
        </p:txBody>
      </p:sp>
      <p:pic>
        <p:nvPicPr>
          <p:cNvPr id="19" name="Image 5" descr="preencoded.png">    </p:cNvPr>
          <p:cNvPicPr>
            <a:picLocks noChangeAspect="1"/>
          </p:cNvPicPr>
          <p:nvPr/>
        </p:nvPicPr>
        <p:blipFill>
          <a:blip r:embed="rId6"/>
          <a:stretch>
            <a:fillRect/>
          </a:stretch>
        </p:blipFill>
        <p:spPr>
          <a:xfrm>
            <a:off x="3983117" y="5070038"/>
            <a:ext cx="3233380" cy="1998345"/>
          </a:xfrm>
          <a:prstGeom prst="rect">
            <a:avLst/>
          </a:prstGeom>
        </p:spPr>
      </p:pic>
      <p:sp>
        <p:nvSpPr>
          <p:cNvPr id="20" name="Text 12"/>
          <p:cNvSpPr/>
          <p:nvPr/>
        </p:nvSpPr>
        <p:spPr>
          <a:xfrm>
            <a:off x="3983117" y="7226141"/>
            <a:ext cx="2307908" cy="246578"/>
          </a:xfrm>
          <a:prstGeom prst="rect">
            <a:avLst/>
          </a:prstGeom>
          <a:noFill/>
          <a:ln/>
        </p:spPr>
        <p:txBody>
          <a:bodyPr wrap="none" lIns="0" tIns="0" rIns="0" bIns="0" rtlCol="0" anchor="t"/>
          <a:lstStyle/>
          <a:p>
            <a:pPr algn="l" indent="0" marL="0">
              <a:lnSpc>
                <a:spcPts val="1900"/>
              </a:lnSpc>
              <a:buNone/>
            </a:pPr>
            <a:r>
              <a:rPr lang="en-US" sz="1550" b="1" dirty="0">
                <a:solidFill>
                  <a:srgbClr val="4B4A4A"/>
                </a:solidFill>
                <a:latin typeface="Noto Serif SC Bold" pitchFamily="34" charset="0"/>
                <a:ea typeface="Noto Serif SC Bold" pitchFamily="34" charset="-122"/>
                <a:cs typeface="Noto Serif SC Bold" pitchFamily="34" charset="-120"/>
              </a:rPr>
              <a:t>Livestock Management</a:t>
            </a:r>
            <a:endParaRPr lang="en-US" sz="1550" dirty="0"/>
          </a:p>
        </p:txBody>
      </p:sp>
      <p:sp>
        <p:nvSpPr>
          <p:cNvPr id="21" name="Text 13"/>
          <p:cNvSpPr/>
          <p:nvPr/>
        </p:nvSpPr>
        <p:spPr>
          <a:xfrm>
            <a:off x="3983117" y="7567374"/>
            <a:ext cx="3233380" cy="505063"/>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Expand to include smart solutions for livestock health and management.</a:t>
            </a:r>
            <a:endParaRPr lang="en-US" sz="1200" dirty="0"/>
          </a:p>
        </p:txBody>
      </p:sp>
      <p:pic>
        <p:nvPicPr>
          <p:cNvPr id="22" name="Image 6" descr="preencoded.png">    </p:cNvPr>
          <p:cNvPicPr>
            <a:picLocks noChangeAspect="1"/>
          </p:cNvPicPr>
          <p:nvPr/>
        </p:nvPicPr>
        <p:blipFill>
          <a:blip r:embed="rId7"/>
          <a:stretch>
            <a:fillRect/>
          </a:stretch>
        </p:blipFill>
        <p:spPr>
          <a:xfrm>
            <a:off x="7413784" y="5070038"/>
            <a:ext cx="3233380" cy="1998345"/>
          </a:xfrm>
          <a:prstGeom prst="rect">
            <a:avLst/>
          </a:prstGeom>
        </p:spPr>
      </p:pic>
      <p:sp>
        <p:nvSpPr>
          <p:cNvPr id="23" name="Text 14"/>
          <p:cNvSpPr/>
          <p:nvPr/>
        </p:nvSpPr>
        <p:spPr>
          <a:xfrm>
            <a:off x="7413784" y="7226141"/>
            <a:ext cx="2022158" cy="246578"/>
          </a:xfrm>
          <a:prstGeom prst="rect">
            <a:avLst/>
          </a:prstGeom>
          <a:noFill/>
          <a:ln/>
        </p:spPr>
        <p:txBody>
          <a:bodyPr wrap="none" lIns="0" tIns="0" rIns="0" bIns="0" rtlCol="0" anchor="t"/>
          <a:lstStyle/>
          <a:p>
            <a:pPr algn="l" indent="0" marL="0">
              <a:lnSpc>
                <a:spcPts val="1900"/>
              </a:lnSpc>
              <a:buNone/>
            </a:pPr>
            <a:r>
              <a:rPr lang="en-US" sz="1550" b="1" dirty="0">
                <a:solidFill>
                  <a:srgbClr val="4B4A4A"/>
                </a:solidFill>
                <a:latin typeface="Noto Serif SC Bold" pitchFamily="34" charset="0"/>
                <a:ea typeface="Noto Serif SC Bold" pitchFamily="34" charset="-122"/>
                <a:cs typeface="Noto Serif SC Bold" pitchFamily="34" charset="-120"/>
              </a:rPr>
              <a:t>Mobile Accessibility</a:t>
            </a:r>
            <a:endParaRPr lang="en-US" sz="1550" dirty="0"/>
          </a:p>
        </p:txBody>
      </p:sp>
      <p:sp>
        <p:nvSpPr>
          <p:cNvPr id="24" name="Text 15"/>
          <p:cNvSpPr/>
          <p:nvPr/>
        </p:nvSpPr>
        <p:spPr>
          <a:xfrm>
            <a:off x="7413784" y="7567374"/>
            <a:ext cx="3233380" cy="505063"/>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Develop an intuitive mobile application for on-the-go advisory access.</a:t>
            </a:r>
            <a:endParaRPr lang="en-US" sz="1200" dirty="0"/>
          </a:p>
        </p:txBody>
      </p:sp>
      <p:pic>
        <p:nvPicPr>
          <p:cNvPr id="25" name="Image 7" descr="preencoded.png">    </p:cNvPr>
          <p:cNvPicPr>
            <a:picLocks noChangeAspect="1"/>
          </p:cNvPicPr>
          <p:nvPr/>
        </p:nvPicPr>
        <p:blipFill>
          <a:blip r:embed="rId8"/>
          <a:stretch>
            <a:fillRect/>
          </a:stretch>
        </p:blipFill>
        <p:spPr>
          <a:xfrm>
            <a:off x="10844451" y="5070038"/>
            <a:ext cx="3233499" cy="1998345"/>
          </a:xfrm>
          <a:prstGeom prst="rect">
            <a:avLst/>
          </a:prstGeom>
        </p:spPr>
      </p:pic>
      <p:sp>
        <p:nvSpPr>
          <p:cNvPr id="26" name="Text 16"/>
          <p:cNvSpPr/>
          <p:nvPr/>
        </p:nvSpPr>
        <p:spPr>
          <a:xfrm>
            <a:off x="10844451" y="7226141"/>
            <a:ext cx="2266117" cy="246578"/>
          </a:xfrm>
          <a:prstGeom prst="rect">
            <a:avLst/>
          </a:prstGeom>
          <a:noFill/>
          <a:ln/>
        </p:spPr>
        <p:txBody>
          <a:bodyPr wrap="none" lIns="0" tIns="0" rIns="0" bIns="0" rtlCol="0" anchor="t"/>
          <a:lstStyle/>
          <a:p>
            <a:pPr algn="l" indent="0" marL="0">
              <a:lnSpc>
                <a:spcPts val="1900"/>
              </a:lnSpc>
              <a:buNone/>
            </a:pPr>
            <a:r>
              <a:rPr lang="en-US" sz="1550" b="1" dirty="0">
                <a:solidFill>
                  <a:srgbClr val="4B4A4A"/>
                </a:solidFill>
                <a:latin typeface="Noto Serif SC Bold" pitchFamily="34" charset="0"/>
                <a:ea typeface="Noto Serif SC Bold" pitchFamily="34" charset="-122"/>
                <a:cs typeface="Noto Serif SC Bold" pitchFamily="34" charset="-120"/>
              </a:rPr>
              <a:t>Research Partnerships</a:t>
            </a:r>
            <a:endParaRPr lang="en-US" sz="1550" dirty="0"/>
          </a:p>
        </p:txBody>
      </p:sp>
      <p:sp>
        <p:nvSpPr>
          <p:cNvPr id="27" name="Text 17"/>
          <p:cNvSpPr/>
          <p:nvPr/>
        </p:nvSpPr>
        <p:spPr>
          <a:xfrm>
            <a:off x="10844451" y="7567374"/>
            <a:ext cx="3233499" cy="505063"/>
          </a:xfrm>
          <a:prstGeom prst="rect">
            <a:avLst/>
          </a:prstGeom>
          <a:noFill/>
          <a:ln/>
        </p:spPr>
        <p:txBody>
          <a:bodyPr wrap="square" lIns="0" tIns="0" rIns="0" bIns="0" rtlCol="0" anchor="t"/>
          <a:lstStyle/>
          <a:p>
            <a:pPr algn="l" indent="0" marL="0">
              <a:lnSpc>
                <a:spcPts val="1950"/>
              </a:lnSpc>
              <a:buNone/>
            </a:pPr>
            <a:r>
              <a:rPr lang="en-US" sz="1200" dirty="0">
                <a:solidFill>
                  <a:srgbClr val="4B4A4A"/>
                </a:solidFill>
                <a:latin typeface="Geist" pitchFamily="34" charset="0"/>
                <a:ea typeface="Geist" pitchFamily="34" charset="-122"/>
                <a:cs typeface="Geist" pitchFamily="34" charset="-120"/>
              </a:rPr>
              <a:t>Collaborate with agricultural research institutions for continuous innovation.</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643307"/>
            <a:ext cx="13042821" cy="2126456"/>
          </a:xfrm>
          <a:prstGeom prst="rect">
            <a:avLst/>
          </a:prstGeom>
          <a:noFill/>
          <a:ln/>
        </p:spPr>
        <p:txBody>
          <a:bodyPr wrap="none" lIns="0" tIns="0" rIns="0" bIns="0" rtlCol="0" anchor="t"/>
          <a:lstStyle/>
          <a:p>
            <a:pPr algn="l" indent="0" marL="0">
              <a:lnSpc>
                <a:spcPts val="16700"/>
              </a:lnSpc>
              <a:buNone/>
            </a:pPr>
            <a:r>
              <a:rPr lang="en-US" sz="13350" b="1" dirty="0">
                <a:solidFill>
                  <a:srgbClr val="006747"/>
                </a:solidFill>
                <a:latin typeface="Noto Serif SC Bold" pitchFamily="34" charset="0"/>
                <a:ea typeface="Noto Serif SC Bold" pitchFamily="34" charset="-122"/>
                <a:cs typeface="Noto Serif SC Bold" pitchFamily="34" charset="-120"/>
              </a:rPr>
              <a:t>THANK YOU</a:t>
            </a:r>
            <a:endParaRPr lang="en-US" sz="13350" dirty="0"/>
          </a:p>
        </p:txBody>
      </p:sp>
      <p:sp>
        <p:nvSpPr>
          <p:cNvPr id="3" name="Text 1"/>
          <p:cNvSpPr/>
          <p:nvPr/>
        </p:nvSpPr>
        <p:spPr>
          <a:xfrm>
            <a:off x="793790" y="5223391"/>
            <a:ext cx="13042821" cy="362903"/>
          </a:xfrm>
          <a:prstGeom prst="rect">
            <a:avLst/>
          </a:prstGeom>
          <a:noFill/>
          <a:ln/>
        </p:spPr>
        <p:txBody>
          <a:bodyPr wrap="none" lIns="0" tIns="0" rIns="0" bIns="0" rtlCol="0" anchor="t"/>
          <a:lstStyle/>
          <a:p>
            <a:pPr algn="ctr" indent="0" marL="0">
              <a:lnSpc>
                <a:spcPts val="2850"/>
              </a:lnSpc>
              <a:buNone/>
            </a:pPr>
            <a:r>
              <a:rPr lang="en-US" sz="1750" dirty="0">
                <a:solidFill>
                  <a:srgbClr val="4B4A4A"/>
                </a:solidFill>
                <a:latin typeface="Geist" pitchFamily="34" charset="0"/>
                <a:ea typeface="Geist" pitchFamily="34" charset="-122"/>
                <a:cs typeface="Geist" pitchFamily="34" charset="-120"/>
              </a:rPr>
              <a:t>Let's cultivate a smarter, more sustainable future for agriculture, together.</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00576"/>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INTRODUCTION-</a:t>
            </a:r>
            <a:endParaRPr lang="en-US" sz="4450" dirty="0"/>
          </a:p>
        </p:txBody>
      </p:sp>
      <p:sp>
        <p:nvSpPr>
          <p:cNvPr id="3" name="Text 1"/>
          <p:cNvSpPr/>
          <p:nvPr/>
        </p:nvSpPr>
        <p:spPr>
          <a:xfrm>
            <a:off x="793790" y="1962983"/>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The Smart Crop &amp; Fertilizer Advisory System is an innovative solution designed to empower small farmers. By leveraging cutting-edge technology, it provides precise, data-driven recommendations for optimal crop selection and fertilizer application, ensuring sustainable growth and increased yield.</a:t>
            </a:r>
            <a:endParaRPr lang="en-US" sz="1750" dirty="0"/>
          </a:p>
        </p:txBody>
      </p:sp>
      <p:sp>
        <p:nvSpPr>
          <p:cNvPr id="4" name="Text 2"/>
          <p:cNvSpPr/>
          <p:nvPr/>
        </p:nvSpPr>
        <p:spPr>
          <a:xfrm>
            <a:off x="793790" y="3306842"/>
            <a:ext cx="13042821"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This advanced system integrates various data points, including soil type, local climate conditions, historical weather patterns, and specific crop requirements. By analyzing these critical factors, it generates tailored advice that helps farmers make informed decisions, minimizing resource waste and maximizing agricultural output.</a:t>
            </a:r>
            <a:endParaRPr lang="en-US" sz="1750" dirty="0"/>
          </a:p>
        </p:txBody>
      </p:sp>
      <p:sp>
        <p:nvSpPr>
          <p:cNvPr id="5" name="Text 3"/>
          <p:cNvSpPr/>
          <p:nvPr/>
        </p:nvSpPr>
        <p:spPr>
          <a:xfrm>
            <a:off x="793790" y="4650700"/>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Real-time Data Analysis:</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Continuously processes environmental and soil data to offer up-to-the-minute insights.</a:t>
            </a:r>
            <a:endParaRPr lang="en-US" sz="1750" dirty="0"/>
          </a:p>
        </p:txBody>
      </p:sp>
      <p:sp>
        <p:nvSpPr>
          <p:cNvPr id="6" name="Text 4"/>
          <p:cNvSpPr/>
          <p:nvPr/>
        </p:nvSpPr>
        <p:spPr>
          <a:xfrm>
            <a:off x="793790" y="5092898"/>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Personalized Recommendations:</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Delivers customized advice for crop types and fertilizer dosages specific to each farm's unique profile.</a:t>
            </a:r>
            <a:endParaRPr lang="en-US" sz="1750" dirty="0"/>
          </a:p>
        </p:txBody>
      </p:sp>
      <p:sp>
        <p:nvSpPr>
          <p:cNvPr id="7" name="Text 5"/>
          <p:cNvSpPr/>
          <p:nvPr/>
        </p:nvSpPr>
        <p:spPr>
          <a:xfrm>
            <a:off x="793790" y="5897999"/>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User-Friendly Interface:</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Designed for easy access and understanding, enabling farmers of all technical levels to utilize its full potential.</a:t>
            </a:r>
            <a:endParaRPr lang="en-US" sz="1750" dirty="0"/>
          </a:p>
        </p:txBody>
      </p:sp>
      <p:sp>
        <p:nvSpPr>
          <p:cNvPr id="8" name="Text 6"/>
          <p:cNvSpPr/>
          <p:nvPr/>
        </p:nvSpPr>
        <p:spPr>
          <a:xfrm>
            <a:off x="793790" y="6703100"/>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4B4A4A"/>
                </a:solidFill>
                <a:latin typeface="Geist" pitchFamily="34" charset="0"/>
                <a:ea typeface="Geist" pitchFamily="34" charset="-122"/>
                <a:cs typeface="Geist" pitchFamily="34" charset="-120"/>
              </a:rPr>
              <a:t>Sustainability Focus:</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Promotes eco-friendly farming practices by optimizing resource use and reducing environmental impact.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229600"/>
          </a:xfrm>
          <a:prstGeom prst="rect">
            <a:avLst/>
          </a:prstGeom>
        </p:spPr>
      </p:pic>
      <p:sp>
        <p:nvSpPr>
          <p:cNvPr id="3" name="Text 0"/>
          <p:cNvSpPr/>
          <p:nvPr/>
        </p:nvSpPr>
        <p:spPr>
          <a:xfrm>
            <a:off x="793790" y="1230035"/>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Smart Crop &amp; Fertilizer Advisory System</a:t>
            </a:r>
            <a:endParaRPr lang="en-US" sz="4450" dirty="0"/>
          </a:p>
        </p:txBody>
      </p:sp>
      <p:pic>
        <p:nvPicPr>
          <p:cNvPr id="4" name="Image 1" descr="preencoded.png">    </p:cNvPr>
          <p:cNvPicPr>
            <a:picLocks noChangeAspect="1"/>
          </p:cNvPicPr>
          <p:nvPr/>
        </p:nvPicPr>
        <p:blipFill>
          <a:blip r:embed="rId2"/>
          <a:stretch>
            <a:fillRect/>
          </a:stretch>
        </p:blipFill>
        <p:spPr>
          <a:xfrm>
            <a:off x="793790" y="3242905"/>
            <a:ext cx="3501509" cy="3501509"/>
          </a:xfrm>
          <a:prstGeom prst="rect">
            <a:avLst/>
          </a:prstGeom>
        </p:spPr>
      </p:pic>
      <p:sp>
        <p:nvSpPr>
          <p:cNvPr id="5" name="Text 1"/>
          <p:cNvSpPr/>
          <p:nvPr/>
        </p:nvSpPr>
        <p:spPr>
          <a:xfrm>
            <a:off x="4856321" y="3191828"/>
            <a:ext cx="3501509"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Empowering small farm holders with data-driven insights for optimal crop selection and sustainable agriculture.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18805"/>
            <a:ext cx="9467374"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The Challenge for Small Farmers</a:t>
            </a:r>
            <a:endParaRPr lang="en-US" sz="4450" dirty="0"/>
          </a:p>
        </p:txBody>
      </p:sp>
      <p:sp>
        <p:nvSpPr>
          <p:cNvPr id="3" name="Text 1"/>
          <p:cNvSpPr/>
          <p:nvPr/>
        </p:nvSpPr>
        <p:spPr>
          <a:xfrm>
            <a:off x="793790" y="2081212"/>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Small farm holders often face challenges in crop selection, leading to suboptimal yields and wasted resources. Traditional methods can be unreliable.</a:t>
            </a:r>
            <a:endParaRPr lang="en-US" sz="1750" dirty="0"/>
          </a:p>
        </p:txBody>
      </p:sp>
      <p:pic>
        <p:nvPicPr>
          <p:cNvPr id="4" name="Image 0" descr="preencoded.png">    </p:cNvPr>
          <p:cNvPicPr>
            <a:picLocks noChangeAspect="1"/>
          </p:cNvPicPr>
          <p:nvPr/>
        </p:nvPicPr>
        <p:blipFill>
          <a:blip r:embed="rId1"/>
          <a:stretch>
            <a:fillRect/>
          </a:stretch>
        </p:blipFill>
        <p:spPr>
          <a:xfrm>
            <a:off x="793790" y="3062168"/>
            <a:ext cx="4158615" cy="2570202"/>
          </a:xfrm>
          <a:prstGeom prst="rect">
            <a:avLst/>
          </a:prstGeom>
        </p:spPr>
      </p:pic>
      <p:sp>
        <p:nvSpPr>
          <p:cNvPr id="5" name="Text 2"/>
          <p:cNvSpPr/>
          <p:nvPr/>
        </p:nvSpPr>
        <p:spPr>
          <a:xfrm>
            <a:off x="793790" y="5859185"/>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Without precise data, crop choices often don't match soil and climate, leading to lower productivity and </a:t>
            </a:r>
            <a:pPr algn="l" indent="0" marL="0">
              <a:lnSpc>
                <a:spcPts val="2850"/>
              </a:lnSpc>
              <a:buNone/>
            </a:pPr>
            <a:r>
              <a:rPr lang="en-US" sz="1750" b="1" dirty="0">
                <a:solidFill>
                  <a:srgbClr val="4B4A4A"/>
                </a:solidFill>
                <a:latin typeface="Geist" pitchFamily="34" charset="0"/>
                <a:ea typeface="Geist" pitchFamily="34" charset="-122"/>
                <a:cs typeface="Geist" pitchFamily="34" charset="-120"/>
              </a:rPr>
              <a:t>suboptimal yields</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a:t>
            </a:r>
            <a:endParaRPr lang="en-US" sz="1750" dirty="0"/>
          </a:p>
        </p:txBody>
      </p:sp>
      <p:pic>
        <p:nvPicPr>
          <p:cNvPr id="6" name="Image 1" descr="preencoded.png">    </p:cNvPr>
          <p:cNvPicPr>
            <a:picLocks noChangeAspect="1"/>
          </p:cNvPicPr>
          <p:nvPr/>
        </p:nvPicPr>
        <p:blipFill>
          <a:blip r:embed="rId2"/>
          <a:stretch>
            <a:fillRect/>
          </a:stretch>
        </p:blipFill>
        <p:spPr>
          <a:xfrm>
            <a:off x="5235893" y="3062168"/>
            <a:ext cx="4158615" cy="2570202"/>
          </a:xfrm>
          <a:prstGeom prst="rect">
            <a:avLst/>
          </a:prstGeom>
        </p:spPr>
      </p:pic>
      <p:sp>
        <p:nvSpPr>
          <p:cNvPr id="7" name="Text 3"/>
          <p:cNvSpPr/>
          <p:nvPr/>
        </p:nvSpPr>
        <p:spPr>
          <a:xfrm>
            <a:off x="5235893" y="5859185"/>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Inefficient use of water, fertilizers, and seeds results in significant </a:t>
            </a:r>
            <a:pPr algn="l" indent="0" marL="0">
              <a:lnSpc>
                <a:spcPts val="2850"/>
              </a:lnSpc>
              <a:buNone/>
            </a:pPr>
            <a:r>
              <a:rPr lang="en-US" sz="1750" b="1" dirty="0">
                <a:solidFill>
                  <a:srgbClr val="4B4A4A"/>
                </a:solidFill>
                <a:latin typeface="Geist" pitchFamily="34" charset="0"/>
                <a:ea typeface="Geist" pitchFamily="34" charset="-122"/>
                <a:cs typeface="Geist" pitchFamily="34" charset="-120"/>
              </a:rPr>
              <a:t>resource waste</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 due to a lack of informed decision-making.</a:t>
            </a:r>
            <a:endParaRPr lang="en-US" sz="1750" dirty="0"/>
          </a:p>
        </p:txBody>
      </p:sp>
      <p:pic>
        <p:nvPicPr>
          <p:cNvPr id="8" name="Image 2" descr="preencoded.png">    </p:cNvPr>
          <p:cNvPicPr>
            <a:picLocks noChangeAspect="1"/>
          </p:cNvPicPr>
          <p:nvPr/>
        </p:nvPicPr>
        <p:blipFill>
          <a:blip r:embed="rId3"/>
          <a:stretch>
            <a:fillRect/>
          </a:stretch>
        </p:blipFill>
        <p:spPr>
          <a:xfrm>
            <a:off x="9677995" y="3062168"/>
            <a:ext cx="4158615" cy="2570202"/>
          </a:xfrm>
          <a:prstGeom prst="rect">
            <a:avLst/>
          </a:prstGeom>
        </p:spPr>
      </p:pic>
      <p:sp>
        <p:nvSpPr>
          <p:cNvPr id="9" name="Text 4"/>
          <p:cNvSpPr/>
          <p:nvPr/>
        </p:nvSpPr>
        <p:spPr>
          <a:xfrm>
            <a:off x="9677995" y="5859185"/>
            <a:ext cx="4158615" cy="1451610"/>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Over-fertilization and improper crop rotation can degrade soil health and local ecosystems, leading to a negative </a:t>
            </a:r>
            <a:pPr algn="l" indent="0" marL="0">
              <a:lnSpc>
                <a:spcPts val="2850"/>
              </a:lnSpc>
              <a:buNone/>
            </a:pPr>
            <a:r>
              <a:rPr lang="en-US" sz="1750" b="1" dirty="0">
                <a:solidFill>
                  <a:srgbClr val="4B4A4A"/>
                </a:solidFill>
                <a:latin typeface="Geist" pitchFamily="34" charset="0"/>
                <a:ea typeface="Geist" pitchFamily="34" charset="-122"/>
                <a:cs typeface="Geist" pitchFamily="34" charset="-120"/>
              </a:rPr>
              <a:t>environmental impact</a:t>
            </a:r>
            <a:pPr algn="l" indent="0" marL="0">
              <a:lnSpc>
                <a:spcPts val="2850"/>
              </a:lnSpc>
              <a:buNone/>
            </a:pPr>
            <a:r>
              <a:rPr lang="en-US" sz="1750" dirty="0">
                <a:solidFill>
                  <a:srgbClr val="4B4A4A"/>
                </a:solidFill>
                <a:latin typeface="Geist" pitchFamily="34" charset="0"/>
                <a:ea typeface="Geist" pitchFamily="34" charset="-122"/>
                <a:cs typeface="Geist" pitchFamily="34" charset="-120"/>
              </a:rPr>
              <a: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81871" y="535781"/>
            <a:ext cx="9743242" cy="608767"/>
          </a:xfrm>
          <a:prstGeom prst="rect">
            <a:avLst/>
          </a:prstGeom>
          <a:noFill/>
          <a:ln/>
        </p:spPr>
        <p:txBody>
          <a:bodyPr wrap="none" lIns="0" tIns="0" rIns="0" bIns="0" rtlCol="0" anchor="t"/>
          <a:lstStyle/>
          <a:p>
            <a:pPr algn="l" indent="0" marL="0">
              <a:lnSpc>
                <a:spcPts val="4750"/>
              </a:lnSpc>
              <a:buNone/>
            </a:pPr>
            <a:r>
              <a:rPr lang="en-US" sz="3800" b="1" dirty="0">
                <a:solidFill>
                  <a:srgbClr val="006747"/>
                </a:solidFill>
                <a:latin typeface="Noto Serif SC Bold" pitchFamily="34" charset="0"/>
                <a:ea typeface="Noto Serif SC Bold" pitchFamily="34" charset="-122"/>
                <a:cs typeface="Noto Serif SC Bold" pitchFamily="34" charset="-120"/>
              </a:rPr>
              <a:t>Introducing the Smart Advisory System</a:t>
            </a:r>
            <a:endParaRPr lang="en-US" sz="3800" dirty="0"/>
          </a:p>
        </p:txBody>
      </p:sp>
      <p:sp>
        <p:nvSpPr>
          <p:cNvPr id="3" name="Text 1"/>
          <p:cNvSpPr/>
          <p:nvPr/>
        </p:nvSpPr>
        <p:spPr>
          <a:xfrm>
            <a:off x="681871" y="1534239"/>
            <a:ext cx="13266658" cy="623649"/>
          </a:xfrm>
          <a:prstGeom prst="rect">
            <a:avLst/>
          </a:prstGeom>
          <a:noFill/>
          <a:ln/>
        </p:spPr>
        <p:txBody>
          <a:bodyPr wrap="square" lIns="0" tIns="0" rIns="0" bIns="0" rtlCol="0" anchor="t"/>
          <a:lstStyle/>
          <a:p>
            <a:pPr algn="l" indent="0" marL="0">
              <a:lnSpc>
                <a:spcPts val="2450"/>
              </a:lnSpc>
              <a:buNone/>
            </a:pPr>
            <a:r>
              <a:rPr lang="en-US" sz="1500" dirty="0">
                <a:solidFill>
                  <a:srgbClr val="4B4A4A"/>
                </a:solidFill>
                <a:latin typeface="Geist" pitchFamily="34" charset="0"/>
                <a:ea typeface="Geist" pitchFamily="34" charset="-122"/>
                <a:cs typeface="Geist" pitchFamily="34" charset="-120"/>
              </a:rPr>
              <a:t>Our system leverages sensor technology and data analytics to provide precise, actionable recommendations for crop cultivation and fertilizer application.</a:t>
            </a:r>
            <a:endParaRPr lang="en-US" sz="1500" dirty="0"/>
          </a:p>
        </p:txBody>
      </p:sp>
      <p:pic>
        <p:nvPicPr>
          <p:cNvPr id="4" name="Image 0" descr="preencoded.png">    </p:cNvPr>
          <p:cNvPicPr>
            <a:picLocks noChangeAspect="1"/>
          </p:cNvPicPr>
          <p:nvPr/>
        </p:nvPicPr>
        <p:blipFill>
          <a:blip r:embed="rId1"/>
          <a:stretch>
            <a:fillRect/>
          </a:stretch>
        </p:blipFill>
        <p:spPr>
          <a:xfrm>
            <a:off x="681871" y="2377083"/>
            <a:ext cx="6511528" cy="4024312"/>
          </a:xfrm>
          <a:prstGeom prst="rect">
            <a:avLst/>
          </a:prstGeom>
        </p:spPr>
      </p:pic>
      <p:sp>
        <p:nvSpPr>
          <p:cNvPr id="5" name="Text 2"/>
          <p:cNvSpPr/>
          <p:nvPr/>
        </p:nvSpPr>
        <p:spPr>
          <a:xfrm>
            <a:off x="681871" y="6596182"/>
            <a:ext cx="3910608" cy="304443"/>
          </a:xfrm>
          <a:prstGeom prst="rect">
            <a:avLst/>
          </a:prstGeom>
          <a:noFill/>
          <a:ln/>
        </p:spPr>
        <p:txBody>
          <a:bodyPr wrap="none" lIns="0" tIns="0" rIns="0" bIns="0" rtlCol="0" anchor="t"/>
          <a:lstStyle/>
          <a:p>
            <a:pPr algn="l" indent="0" marL="0">
              <a:lnSpc>
                <a:spcPts val="2350"/>
              </a:lnSpc>
              <a:buNone/>
            </a:pPr>
            <a:r>
              <a:rPr lang="en-US" sz="1900" b="1" dirty="0">
                <a:solidFill>
                  <a:srgbClr val="4B4A4A"/>
                </a:solidFill>
                <a:latin typeface="Noto Serif SC Bold" pitchFamily="34" charset="0"/>
                <a:ea typeface="Noto Serif SC Bold" pitchFamily="34" charset="-122"/>
                <a:cs typeface="Noto Serif SC Bold" pitchFamily="34" charset="-120"/>
              </a:rPr>
              <a:t>Sensor-Assisted Data Collection</a:t>
            </a:r>
            <a:endParaRPr lang="en-US" sz="1900" dirty="0"/>
          </a:p>
        </p:txBody>
      </p:sp>
      <p:sp>
        <p:nvSpPr>
          <p:cNvPr id="6" name="Text 3"/>
          <p:cNvSpPr/>
          <p:nvPr/>
        </p:nvSpPr>
        <p:spPr>
          <a:xfrm>
            <a:off x="681871" y="7017425"/>
            <a:ext cx="6511528" cy="935474"/>
          </a:xfrm>
          <a:prstGeom prst="rect">
            <a:avLst/>
          </a:prstGeom>
          <a:noFill/>
          <a:ln/>
        </p:spPr>
        <p:txBody>
          <a:bodyPr wrap="square" lIns="0" tIns="0" rIns="0" bIns="0" rtlCol="0" anchor="t"/>
          <a:lstStyle/>
          <a:p>
            <a:pPr algn="l" indent="0" marL="0">
              <a:lnSpc>
                <a:spcPts val="2450"/>
              </a:lnSpc>
              <a:buNone/>
            </a:pPr>
            <a:r>
              <a:rPr lang="en-US" sz="1500" dirty="0">
                <a:solidFill>
                  <a:srgbClr val="4B4A4A"/>
                </a:solidFill>
                <a:latin typeface="Geist" pitchFamily="34" charset="0"/>
                <a:ea typeface="Geist" pitchFamily="34" charset="-122"/>
                <a:cs typeface="Geist" pitchFamily="34" charset="-120"/>
              </a:rPr>
              <a:t>Real-time sensors collect crucial data on soil macronutrient levels (N, P, K), accurate pH measurements, and environmental factors such as temperature, humidity, and rainfall.</a:t>
            </a:r>
            <a:endParaRPr lang="en-US" sz="1500" dirty="0"/>
          </a:p>
        </p:txBody>
      </p:sp>
      <p:pic>
        <p:nvPicPr>
          <p:cNvPr id="7" name="Image 1" descr="preencoded.png">    </p:cNvPr>
          <p:cNvPicPr>
            <a:picLocks noChangeAspect="1"/>
          </p:cNvPicPr>
          <p:nvPr/>
        </p:nvPicPr>
        <p:blipFill>
          <a:blip r:embed="rId2"/>
          <a:stretch>
            <a:fillRect/>
          </a:stretch>
        </p:blipFill>
        <p:spPr>
          <a:xfrm>
            <a:off x="7436882" y="2377083"/>
            <a:ext cx="6511647" cy="4024432"/>
          </a:xfrm>
          <a:prstGeom prst="rect">
            <a:avLst/>
          </a:prstGeom>
        </p:spPr>
      </p:pic>
      <p:sp>
        <p:nvSpPr>
          <p:cNvPr id="8" name="Text 4"/>
          <p:cNvSpPr/>
          <p:nvPr/>
        </p:nvSpPr>
        <p:spPr>
          <a:xfrm>
            <a:off x="7436882" y="6596301"/>
            <a:ext cx="3031927" cy="304443"/>
          </a:xfrm>
          <a:prstGeom prst="rect">
            <a:avLst/>
          </a:prstGeom>
          <a:noFill/>
          <a:ln/>
        </p:spPr>
        <p:txBody>
          <a:bodyPr wrap="none" lIns="0" tIns="0" rIns="0" bIns="0" rtlCol="0" anchor="t"/>
          <a:lstStyle/>
          <a:p>
            <a:pPr algn="l" indent="0" marL="0">
              <a:lnSpc>
                <a:spcPts val="2350"/>
              </a:lnSpc>
              <a:buNone/>
            </a:pPr>
            <a:r>
              <a:rPr lang="en-US" sz="1900" b="1" dirty="0">
                <a:solidFill>
                  <a:srgbClr val="4B4A4A"/>
                </a:solidFill>
                <a:latin typeface="Noto Serif SC Bold" pitchFamily="34" charset="0"/>
                <a:ea typeface="Noto Serif SC Bold" pitchFamily="34" charset="-122"/>
                <a:cs typeface="Noto Serif SC Bold" pitchFamily="34" charset="-120"/>
              </a:rPr>
              <a:t>Intelligent Data Analysis</a:t>
            </a:r>
            <a:endParaRPr lang="en-US" sz="1900" dirty="0"/>
          </a:p>
        </p:txBody>
      </p:sp>
      <p:sp>
        <p:nvSpPr>
          <p:cNvPr id="9" name="Text 5"/>
          <p:cNvSpPr/>
          <p:nvPr/>
        </p:nvSpPr>
        <p:spPr>
          <a:xfrm>
            <a:off x="7436882" y="7017544"/>
            <a:ext cx="6511647" cy="935474"/>
          </a:xfrm>
          <a:prstGeom prst="rect">
            <a:avLst/>
          </a:prstGeom>
          <a:noFill/>
          <a:ln/>
        </p:spPr>
        <p:txBody>
          <a:bodyPr wrap="square" lIns="0" tIns="0" rIns="0" bIns="0" rtlCol="0" anchor="t"/>
          <a:lstStyle/>
          <a:p>
            <a:pPr algn="l" indent="0" marL="0">
              <a:lnSpc>
                <a:spcPts val="2450"/>
              </a:lnSpc>
              <a:buNone/>
            </a:pPr>
            <a:r>
              <a:rPr lang="en-US" sz="1500" dirty="0">
                <a:solidFill>
                  <a:srgbClr val="4B4A4A"/>
                </a:solidFill>
                <a:latin typeface="Geist" pitchFamily="34" charset="0"/>
                <a:ea typeface="Geist" pitchFamily="34" charset="-122"/>
                <a:cs typeface="Geist" pitchFamily="34" charset="-120"/>
              </a:rPr>
              <a:t>Proprietary algorithms analyze the collected data, comparing it with ideal crop requirements and employing predictive modeling to forecast future conditions for optimal advice.</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9585" y="384691"/>
            <a:ext cx="7604879" cy="437078"/>
          </a:xfrm>
          <a:prstGeom prst="rect">
            <a:avLst/>
          </a:prstGeom>
          <a:noFill/>
          <a:ln/>
        </p:spPr>
        <p:txBody>
          <a:bodyPr wrap="none" lIns="0" tIns="0" rIns="0" bIns="0" rtlCol="0" anchor="t"/>
          <a:lstStyle/>
          <a:p>
            <a:pPr algn="l" indent="0" marL="0">
              <a:lnSpc>
                <a:spcPts val="3400"/>
              </a:lnSpc>
              <a:buNone/>
            </a:pPr>
            <a:r>
              <a:rPr lang="en-US" sz="2750" b="1" dirty="0">
                <a:solidFill>
                  <a:srgbClr val="006747"/>
                </a:solidFill>
                <a:latin typeface="Noto Serif SC Bold" pitchFamily="34" charset="0"/>
                <a:ea typeface="Noto Serif SC Bold" pitchFamily="34" charset="-122"/>
                <a:cs typeface="Noto Serif SC Bold" pitchFamily="34" charset="-120"/>
              </a:rPr>
              <a:t>Key Parameters for Crop Recommendation</a:t>
            </a:r>
            <a:endParaRPr lang="en-US" sz="2750" dirty="0"/>
          </a:p>
        </p:txBody>
      </p:sp>
      <p:sp>
        <p:nvSpPr>
          <p:cNvPr id="3" name="Text 1"/>
          <p:cNvSpPr/>
          <p:nvPr/>
        </p:nvSpPr>
        <p:spPr>
          <a:xfrm>
            <a:off x="489585" y="1101447"/>
            <a:ext cx="13651230" cy="223838"/>
          </a:xfrm>
          <a:prstGeom prst="rect">
            <a:avLst/>
          </a:prstGeom>
          <a:noFill/>
          <a:ln/>
        </p:spPr>
        <p:txBody>
          <a:bodyPr wrap="none" lIns="0" tIns="0" rIns="0" bIns="0" rtlCol="0" anchor="t"/>
          <a:lstStyle/>
          <a:p>
            <a:pPr algn="l" indent="0" marL="0">
              <a:lnSpc>
                <a:spcPts val="1750"/>
              </a:lnSpc>
              <a:buNone/>
            </a:pPr>
            <a:r>
              <a:rPr lang="en-US" sz="1100" dirty="0">
                <a:solidFill>
                  <a:srgbClr val="4B4A4A"/>
                </a:solidFill>
                <a:latin typeface="Geist" pitchFamily="34" charset="0"/>
                <a:ea typeface="Geist" pitchFamily="34" charset="-122"/>
                <a:cs typeface="Geist" pitchFamily="34" charset="-120"/>
              </a:rPr>
              <a:t>The system analyzes critical environmental and soil factors to ensure the most suitable crop is suggested for your farm.</a:t>
            </a:r>
            <a:endParaRPr lang="en-US" sz="1100" dirty="0"/>
          </a:p>
        </p:txBody>
      </p:sp>
      <p:pic>
        <p:nvPicPr>
          <p:cNvPr id="4" name="Image 0" descr="preencoded.png">    </p:cNvPr>
          <p:cNvPicPr>
            <a:picLocks noChangeAspect="1"/>
          </p:cNvPicPr>
          <p:nvPr/>
        </p:nvPicPr>
        <p:blipFill>
          <a:blip r:embed="rId1"/>
          <a:stretch>
            <a:fillRect/>
          </a:stretch>
        </p:blipFill>
        <p:spPr>
          <a:xfrm>
            <a:off x="489585" y="1482566"/>
            <a:ext cx="4433888" cy="2740343"/>
          </a:xfrm>
          <a:prstGeom prst="rect">
            <a:avLst/>
          </a:prstGeom>
        </p:spPr>
      </p:pic>
      <p:sp>
        <p:nvSpPr>
          <p:cNvPr id="5" name="Text 2"/>
          <p:cNvSpPr/>
          <p:nvPr/>
        </p:nvSpPr>
        <p:spPr>
          <a:xfrm>
            <a:off x="489585" y="4362688"/>
            <a:ext cx="1775698" cy="218599"/>
          </a:xfrm>
          <a:prstGeom prst="rect">
            <a:avLst/>
          </a:prstGeom>
          <a:noFill/>
          <a:ln/>
        </p:spPr>
        <p:txBody>
          <a:bodyPr wrap="none" lIns="0" tIns="0" rIns="0" bIns="0" rtlCol="0" anchor="t"/>
          <a:lstStyle/>
          <a:p>
            <a:pPr algn="l" indent="0" marL="0">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Soil Macronutrients</a:t>
            </a:r>
            <a:endParaRPr lang="en-US" sz="1350" dirty="0"/>
          </a:p>
        </p:txBody>
      </p:sp>
      <p:sp>
        <p:nvSpPr>
          <p:cNvPr id="6" name="Text 3"/>
          <p:cNvSpPr/>
          <p:nvPr/>
        </p:nvSpPr>
        <p:spPr>
          <a:xfrm>
            <a:off x="489585" y="4665107"/>
            <a:ext cx="4433888" cy="447675"/>
          </a:xfrm>
          <a:prstGeom prst="rect">
            <a:avLst/>
          </a:prstGeom>
          <a:noFill/>
          <a:ln/>
        </p:spPr>
        <p:txBody>
          <a:bodyPr wrap="square" lIns="0" tIns="0" rIns="0" bIns="0" rtlCol="0" anchor="t"/>
          <a:lstStyle/>
          <a:p>
            <a:pPr algn="l" indent="0" marL="0">
              <a:lnSpc>
                <a:spcPts val="1750"/>
              </a:lnSpc>
              <a:buNone/>
            </a:pPr>
            <a:r>
              <a:rPr lang="en-US" sz="1100" dirty="0">
                <a:solidFill>
                  <a:srgbClr val="4B4A4A"/>
                </a:solidFill>
                <a:latin typeface="Geist" pitchFamily="34" charset="0"/>
                <a:ea typeface="Geist" pitchFamily="34" charset="-122"/>
                <a:cs typeface="Geist" pitchFamily="34" charset="-120"/>
              </a:rPr>
              <a:t>Nitrogen (N), Phosphorus (P), and Potassium (K) levels are crucial for plant growth and yield.</a:t>
            </a:r>
            <a:endParaRPr lang="en-US" sz="1100" dirty="0"/>
          </a:p>
        </p:txBody>
      </p:sp>
      <p:pic>
        <p:nvPicPr>
          <p:cNvPr id="7" name="Image 1" descr="preencoded.png">    </p:cNvPr>
          <p:cNvPicPr>
            <a:picLocks noChangeAspect="1"/>
          </p:cNvPicPr>
          <p:nvPr/>
        </p:nvPicPr>
        <p:blipFill>
          <a:blip r:embed="rId2"/>
          <a:stretch>
            <a:fillRect/>
          </a:stretch>
        </p:blipFill>
        <p:spPr>
          <a:xfrm>
            <a:off x="5098256" y="1482566"/>
            <a:ext cx="4433888" cy="2740343"/>
          </a:xfrm>
          <a:prstGeom prst="rect">
            <a:avLst/>
          </a:prstGeom>
        </p:spPr>
      </p:pic>
      <p:sp>
        <p:nvSpPr>
          <p:cNvPr id="8" name="Text 4"/>
          <p:cNvSpPr/>
          <p:nvPr/>
        </p:nvSpPr>
        <p:spPr>
          <a:xfrm>
            <a:off x="5098256" y="4362688"/>
            <a:ext cx="1748671" cy="218599"/>
          </a:xfrm>
          <a:prstGeom prst="rect">
            <a:avLst/>
          </a:prstGeom>
          <a:noFill/>
          <a:ln/>
        </p:spPr>
        <p:txBody>
          <a:bodyPr wrap="none" lIns="0" tIns="0" rIns="0" bIns="0" rtlCol="0" anchor="t"/>
          <a:lstStyle/>
          <a:p>
            <a:pPr algn="l" indent="0" marL="0">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pH Level</a:t>
            </a:r>
            <a:endParaRPr lang="en-US" sz="1350" dirty="0"/>
          </a:p>
        </p:txBody>
      </p:sp>
      <p:sp>
        <p:nvSpPr>
          <p:cNvPr id="9" name="Text 5"/>
          <p:cNvSpPr/>
          <p:nvPr/>
        </p:nvSpPr>
        <p:spPr>
          <a:xfrm>
            <a:off x="5098256" y="4665107"/>
            <a:ext cx="4433888" cy="447675"/>
          </a:xfrm>
          <a:prstGeom prst="rect">
            <a:avLst/>
          </a:prstGeom>
          <a:noFill/>
          <a:ln/>
        </p:spPr>
        <p:txBody>
          <a:bodyPr wrap="square" lIns="0" tIns="0" rIns="0" bIns="0" rtlCol="0" anchor="t"/>
          <a:lstStyle/>
          <a:p>
            <a:pPr algn="l" indent="0" marL="0">
              <a:lnSpc>
                <a:spcPts val="1750"/>
              </a:lnSpc>
              <a:buNone/>
            </a:pPr>
            <a:r>
              <a:rPr lang="en-US" sz="1100" dirty="0">
                <a:solidFill>
                  <a:srgbClr val="4B4A4A"/>
                </a:solidFill>
                <a:latin typeface="Geist" pitchFamily="34" charset="0"/>
                <a:ea typeface="Geist" pitchFamily="34" charset="-122"/>
                <a:cs typeface="Geist" pitchFamily="34" charset="-120"/>
              </a:rPr>
              <a:t>Optimal soil pH ensures nutrient availability and uptake for specific crops.</a:t>
            </a:r>
            <a:endParaRPr lang="en-US" sz="1100" dirty="0"/>
          </a:p>
        </p:txBody>
      </p:sp>
      <p:pic>
        <p:nvPicPr>
          <p:cNvPr id="10" name="Image 2" descr="preencoded.png">    </p:cNvPr>
          <p:cNvPicPr>
            <a:picLocks noChangeAspect="1"/>
          </p:cNvPicPr>
          <p:nvPr/>
        </p:nvPicPr>
        <p:blipFill>
          <a:blip r:embed="rId3"/>
          <a:stretch>
            <a:fillRect/>
          </a:stretch>
        </p:blipFill>
        <p:spPr>
          <a:xfrm>
            <a:off x="9706928" y="1482566"/>
            <a:ext cx="4433888" cy="2740343"/>
          </a:xfrm>
          <a:prstGeom prst="rect">
            <a:avLst/>
          </a:prstGeom>
        </p:spPr>
      </p:pic>
      <p:sp>
        <p:nvSpPr>
          <p:cNvPr id="11" name="Text 6"/>
          <p:cNvSpPr/>
          <p:nvPr/>
        </p:nvSpPr>
        <p:spPr>
          <a:xfrm>
            <a:off x="9706928" y="4362688"/>
            <a:ext cx="1748671" cy="218599"/>
          </a:xfrm>
          <a:prstGeom prst="rect">
            <a:avLst/>
          </a:prstGeom>
          <a:noFill/>
          <a:ln/>
        </p:spPr>
        <p:txBody>
          <a:bodyPr wrap="none" lIns="0" tIns="0" rIns="0" bIns="0" rtlCol="0" anchor="t"/>
          <a:lstStyle/>
          <a:p>
            <a:pPr algn="l" indent="0" marL="0">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Temperature</a:t>
            </a:r>
            <a:endParaRPr lang="en-US" sz="1350" dirty="0"/>
          </a:p>
        </p:txBody>
      </p:sp>
      <p:sp>
        <p:nvSpPr>
          <p:cNvPr id="12" name="Text 7"/>
          <p:cNvSpPr/>
          <p:nvPr/>
        </p:nvSpPr>
        <p:spPr>
          <a:xfrm>
            <a:off x="9706928" y="4665107"/>
            <a:ext cx="4433888" cy="447675"/>
          </a:xfrm>
          <a:prstGeom prst="rect">
            <a:avLst/>
          </a:prstGeom>
          <a:noFill/>
          <a:ln/>
        </p:spPr>
        <p:txBody>
          <a:bodyPr wrap="square" lIns="0" tIns="0" rIns="0" bIns="0" rtlCol="0" anchor="t"/>
          <a:lstStyle/>
          <a:p>
            <a:pPr algn="l" indent="0" marL="0">
              <a:lnSpc>
                <a:spcPts val="1750"/>
              </a:lnSpc>
              <a:buNone/>
            </a:pPr>
            <a:r>
              <a:rPr lang="en-US" sz="1100" dirty="0">
                <a:solidFill>
                  <a:srgbClr val="4B4A4A"/>
                </a:solidFill>
                <a:latin typeface="Geist" pitchFamily="34" charset="0"/>
                <a:ea typeface="Geist" pitchFamily="34" charset="-122"/>
                <a:cs typeface="Geist" pitchFamily="34" charset="-120"/>
              </a:rPr>
              <a:t>Ideal temperature ranges are vital for seed germination and plant development.</a:t>
            </a:r>
            <a:endParaRPr lang="en-US" sz="1100" dirty="0"/>
          </a:p>
        </p:txBody>
      </p:sp>
      <p:pic>
        <p:nvPicPr>
          <p:cNvPr id="13" name="Image 3" descr="preencoded.png">    </p:cNvPr>
          <p:cNvPicPr>
            <a:picLocks noChangeAspect="1"/>
          </p:cNvPicPr>
          <p:nvPr/>
        </p:nvPicPr>
        <p:blipFill>
          <a:blip r:embed="rId4"/>
          <a:stretch>
            <a:fillRect/>
          </a:stretch>
        </p:blipFill>
        <p:spPr>
          <a:xfrm>
            <a:off x="489585" y="5462468"/>
            <a:ext cx="4433888" cy="2740343"/>
          </a:xfrm>
          <a:prstGeom prst="rect">
            <a:avLst/>
          </a:prstGeom>
        </p:spPr>
      </p:pic>
      <p:sp>
        <p:nvSpPr>
          <p:cNvPr id="14" name="Text 8"/>
          <p:cNvSpPr/>
          <p:nvPr/>
        </p:nvSpPr>
        <p:spPr>
          <a:xfrm>
            <a:off x="489585" y="8342590"/>
            <a:ext cx="1748671" cy="218599"/>
          </a:xfrm>
          <a:prstGeom prst="rect">
            <a:avLst/>
          </a:prstGeom>
          <a:noFill/>
          <a:ln/>
        </p:spPr>
        <p:txBody>
          <a:bodyPr wrap="none" lIns="0" tIns="0" rIns="0" bIns="0" rtlCol="0" anchor="t"/>
          <a:lstStyle/>
          <a:p>
            <a:pPr algn="l" indent="0" marL="0">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Humidity</a:t>
            </a:r>
            <a:endParaRPr lang="en-US" sz="1350" dirty="0"/>
          </a:p>
        </p:txBody>
      </p:sp>
      <p:sp>
        <p:nvSpPr>
          <p:cNvPr id="15" name="Text 9"/>
          <p:cNvSpPr/>
          <p:nvPr/>
        </p:nvSpPr>
        <p:spPr>
          <a:xfrm>
            <a:off x="489585" y="8645009"/>
            <a:ext cx="4433888" cy="447675"/>
          </a:xfrm>
          <a:prstGeom prst="rect">
            <a:avLst/>
          </a:prstGeom>
          <a:noFill/>
          <a:ln/>
        </p:spPr>
        <p:txBody>
          <a:bodyPr wrap="square" lIns="0" tIns="0" rIns="0" bIns="0" rtlCol="0" anchor="t"/>
          <a:lstStyle/>
          <a:p>
            <a:pPr algn="l" indent="0" marL="0">
              <a:lnSpc>
                <a:spcPts val="1750"/>
              </a:lnSpc>
              <a:buNone/>
            </a:pPr>
            <a:r>
              <a:rPr lang="en-US" sz="1100" dirty="0">
                <a:solidFill>
                  <a:srgbClr val="4B4A4A"/>
                </a:solidFill>
                <a:latin typeface="Geist" pitchFamily="34" charset="0"/>
                <a:ea typeface="Geist" pitchFamily="34" charset="-122"/>
                <a:cs typeface="Geist" pitchFamily="34" charset="-120"/>
              </a:rPr>
              <a:t>Atmospheric moisture affects plant transpiration and disease susceptibility.</a:t>
            </a:r>
            <a:endParaRPr lang="en-US" sz="1100" dirty="0"/>
          </a:p>
        </p:txBody>
      </p:sp>
      <p:pic>
        <p:nvPicPr>
          <p:cNvPr id="16" name="Image 4" descr="preencoded.png">    </p:cNvPr>
          <p:cNvPicPr>
            <a:picLocks noChangeAspect="1"/>
          </p:cNvPicPr>
          <p:nvPr/>
        </p:nvPicPr>
        <p:blipFill>
          <a:blip r:embed="rId5"/>
          <a:stretch>
            <a:fillRect/>
          </a:stretch>
        </p:blipFill>
        <p:spPr>
          <a:xfrm>
            <a:off x="5098256" y="5462468"/>
            <a:ext cx="4433888" cy="2740343"/>
          </a:xfrm>
          <a:prstGeom prst="rect">
            <a:avLst/>
          </a:prstGeom>
        </p:spPr>
      </p:pic>
      <p:sp>
        <p:nvSpPr>
          <p:cNvPr id="17" name="Text 10"/>
          <p:cNvSpPr/>
          <p:nvPr/>
        </p:nvSpPr>
        <p:spPr>
          <a:xfrm>
            <a:off x="5098256" y="8342590"/>
            <a:ext cx="1748671" cy="218599"/>
          </a:xfrm>
          <a:prstGeom prst="rect">
            <a:avLst/>
          </a:prstGeom>
          <a:noFill/>
          <a:ln/>
        </p:spPr>
        <p:txBody>
          <a:bodyPr wrap="none" lIns="0" tIns="0" rIns="0" bIns="0" rtlCol="0" anchor="t"/>
          <a:lstStyle/>
          <a:p>
            <a:pPr algn="l" indent="0" marL="0">
              <a:lnSpc>
                <a:spcPts val="1700"/>
              </a:lnSpc>
              <a:buNone/>
            </a:pPr>
            <a:r>
              <a:rPr lang="en-US" sz="1350" b="1" dirty="0">
                <a:solidFill>
                  <a:srgbClr val="4B4A4A"/>
                </a:solidFill>
                <a:latin typeface="Noto Serif SC Bold" pitchFamily="34" charset="0"/>
                <a:ea typeface="Noto Serif SC Bold" pitchFamily="34" charset="-122"/>
                <a:cs typeface="Noto Serif SC Bold" pitchFamily="34" charset="-120"/>
              </a:rPr>
              <a:t>Rainfall</a:t>
            </a:r>
            <a:endParaRPr lang="en-US" sz="1350" dirty="0"/>
          </a:p>
        </p:txBody>
      </p:sp>
      <p:sp>
        <p:nvSpPr>
          <p:cNvPr id="18" name="Text 11"/>
          <p:cNvSpPr/>
          <p:nvPr/>
        </p:nvSpPr>
        <p:spPr>
          <a:xfrm>
            <a:off x="5098256" y="8645009"/>
            <a:ext cx="4433888" cy="447675"/>
          </a:xfrm>
          <a:prstGeom prst="rect">
            <a:avLst/>
          </a:prstGeom>
          <a:noFill/>
          <a:ln/>
        </p:spPr>
        <p:txBody>
          <a:bodyPr wrap="square" lIns="0" tIns="0" rIns="0" bIns="0" rtlCol="0" anchor="t"/>
          <a:lstStyle/>
          <a:p>
            <a:pPr algn="l" indent="0" marL="0">
              <a:lnSpc>
                <a:spcPts val="1750"/>
              </a:lnSpc>
              <a:buNone/>
            </a:pPr>
            <a:r>
              <a:rPr lang="en-US" sz="1100" dirty="0">
                <a:solidFill>
                  <a:srgbClr val="4B4A4A"/>
                </a:solidFill>
                <a:latin typeface="Geist" pitchFamily="34" charset="0"/>
                <a:ea typeface="Geist" pitchFamily="34" charset="-122"/>
                <a:cs typeface="Geist" pitchFamily="34" charset="-120"/>
              </a:rPr>
              <a:t>Adequate water supply through rainfall or irrigation is essential for crop survival and yield.</a:t>
            </a:r>
            <a:endParaRPr lang="en-US" sz="1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036439"/>
            <a:ext cx="10681335" cy="708779"/>
          </a:xfrm>
          <a:prstGeom prst="rect">
            <a:avLst/>
          </a:prstGeom>
          <a:noFill/>
          <a:ln/>
        </p:spPr>
        <p:txBody>
          <a:bodyPr wrap="none" lIns="0" tIns="0" rIns="0" bIns="0" rtlCol="0" anchor="t"/>
          <a:lstStyle/>
          <a:p>
            <a:pPr algn="l" indent="0" marL="0">
              <a:lnSpc>
                <a:spcPts val="5550"/>
              </a:lnSpc>
              <a:buNone/>
            </a:pPr>
            <a:r>
              <a:rPr lang="en-US" sz="4450" b="1" dirty="0">
                <a:solidFill>
                  <a:srgbClr val="006747"/>
                </a:solidFill>
                <a:latin typeface="Noto Serif SC Bold" pitchFamily="34" charset="0"/>
                <a:ea typeface="Noto Serif SC Bold" pitchFamily="34" charset="-122"/>
                <a:cs typeface="Noto Serif SC Bold" pitchFamily="34" charset="-120"/>
              </a:rPr>
              <a:t>Intelligent Crop &amp; Fertilizer Advisory</a:t>
            </a:r>
            <a:endParaRPr lang="en-US" sz="4450" dirty="0"/>
          </a:p>
        </p:txBody>
      </p:sp>
      <p:sp>
        <p:nvSpPr>
          <p:cNvPr id="3" name="Text 1"/>
          <p:cNvSpPr/>
          <p:nvPr/>
        </p:nvSpPr>
        <p:spPr>
          <a:xfrm>
            <a:off x="793790" y="219884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Based on the analyzed data, the system generates precise recommendations and actionable insights.</a:t>
            </a:r>
            <a:endParaRPr lang="en-US" sz="1750" dirty="0"/>
          </a:p>
        </p:txBody>
      </p:sp>
      <p:pic>
        <p:nvPicPr>
          <p:cNvPr id="4" name="Image 0" descr="preencoded.png">    </p:cNvPr>
          <p:cNvPicPr>
            <a:picLocks noChangeAspect="1"/>
          </p:cNvPicPr>
          <p:nvPr/>
        </p:nvPicPr>
        <p:blipFill>
          <a:blip r:embed="rId1"/>
          <a:stretch>
            <a:fillRect/>
          </a:stretch>
        </p:blipFill>
        <p:spPr>
          <a:xfrm>
            <a:off x="793790" y="2816900"/>
            <a:ext cx="4158615" cy="2570202"/>
          </a:xfrm>
          <a:prstGeom prst="rect">
            <a:avLst/>
          </a:prstGeom>
        </p:spPr>
      </p:pic>
      <p:sp>
        <p:nvSpPr>
          <p:cNvPr id="5" name="Text 2"/>
          <p:cNvSpPr/>
          <p:nvPr/>
        </p:nvSpPr>
        <p:spPr>
          <a:xfrm>
            <a:off x="793790" y="5613916"/>
            <a:ext cx="3588663"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Optimal Crop Suggestion</a:t>
            </a:r>
            <a:endParaRPr lang="en-US" sz="2200" dirty="0"/>
          </a:p>
        </p:txBody>
      </p:sp>
      <p:sp>
        <p:nvSpPr>
          <p:cNvPr id="6" name="Text 3"/>
          <p:cNvSpPr/>
          <p:nvPr/>
        </p:nvSpPr>
        <p:spPr>
          <a:xfrm>
            <a:off x="793790" y="6104334"/>
            <a:ext cx="4158615" cy="725805"/>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Identifies crops best suited to current soil and weather conditions.</a:t>
            </a:r>
            <a:endParaRPr lang="en-US" sz="1750" dirty="0"/>
          </a:p>
        </p:txBody>
      </p:sp>
      <p:pic>
        <p:nvPicPr>
          <p:cNvPr id="7" name="Image 1" descr="preencoded.png">    </p:cNvPr>
          <p:cNvPicPr>
            <a:picLocks noChangeAspect="1"/>
          </p:cNvPicPr>
          <p:nvPr/>
        </p:nvPicPr>
        <p:blipFill>
          <a:blip r:embed="rId2"/>
          <a:stretch>
            <a:fillRect/>
          </a:stretch>
        </p:blipFill>
        <p:spPr>
          <a:xfrm>
            <a:off x="5235893" y="2816900"/>
            <a:ext cx="4158615" cy="2570202"/>
          </a:xfrm>
          <a:prstGeom prst="rect">
            <a:avLst/>
          </a:prstGeom>
        </p:spPr>
      </p:pic>
      <p:sp>
        <p:nvSpPr>
          <p:cNvPr id="8" name="Text 4"/>
          <p:cNvSpPr/>
          <p:nvPr/>
        </p:nvSpPr>
        <p:spPr>
          <a:xfrm>
            <a:off x="5235893" y="5613916"/>
            <a:ext cx="3961805"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Tailored Fertilizer Advisory</a:t>
            </a:r>
            <a:endParaRPr lang="en-US" sz="2200" dirty="0"/>
          </a:p>
        </p:txBody>
      </p:sp>
      <p:sp>
        <p:nvSpPr>
          <p:cNvPr id="9" name="Text 5"/>
          <p:cNvSpPr/>
          <p:nvPr/>
        </p:nvSpPr>
        <p:spPr>
          <a:xfrm>
            <a:off x="5235893" y="6104334"/>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Recommends specific fertilizer types and application rates to correct nutrient imbalances.</a:t>
            </a:r>
            <a:endParaRPr lang="en-US" sz="1750" dirty="0"/>
          </a:p>
        </p:txBody>
      </p:sp>
      <p:pic>
        <p:nvPicPr>
          <p:cNvPr id="10" name="Image 2" descr="preencoded.png">    </p:cNvPr>
          <p:cNvPicPr>
            <a:picLocks noChangeAspect="1"/>
          </p:cNvPicPr>
          <p:nvPr/>
        </p:nvPicPr>
        <p:blipFill>
          <a:blip r:embed="rId3"/>
          <a:stretch>
            <a:fillRect/>
          </a:stretch>
        </p:blipFill>
        <p:spPr>
          <a:xfrm>
            <a:off x="9677995" y="2816900"/>
            <a:ext cx="4158615" cy="2570202"/>
          </a:xfrm>
          <a:prstGeom prst="rect">
            <a:avLst/>
          </a:prstGeom>
        </p:spPr>
      </p:pic>
      <p:sp>
        <p:nvSpPr>
          <p:cNvPr id="11" name="Text 6"/>
          <p:cNvSpPr/>
          <p:nvPr/>
        </p:nvSpPr>
        <p:spPr>
          <a:xfrm>
            <a:off x="9677995" y="5613916"/>
            <a:ext cx="3343751" cy="354330"/>
          </a:xfrm>
          <a:prstGeom prst="rect">
            <a:avLst/>
          </a:prstGeom>
          <a:noFill/>
          <a:ln/>
        </p:spPr>
        <p:txBody>
          <a:bodyPr wrap="none" lIns="0" tIns="0" rIns="0" bIns="0" rtlCol="0" anchor="t"/>
          <a:lstStyle/>
          <a:p>
            <a:pPr algn="l" indent="0" marL="0">
              <a:lnSpc>
                <a:spcPts val="2750"/>
              </a:lnSpc>
              <a:buNone/>
            </a:pPr>
            <a:r>
              <a:rPr lang="en-US" sz="2200" b="1" dirty="0">
                <a:solidFill>
                  <a:srgbClr val="4B4A4A"/>
                </a:solidFill>
                <a:latin typeface="Noto Serif SC Bold" pitchFamily="34" charset="0"/>
                <a:ea typeface="Noto Serif SC Bold" pitchFamily="34" charset="-122"/>
                <a:cs typeface="Noto Serif SC Bold" pitchFamily="34" charset="-120"/>
              </a:rPr>
              <a:t>Yield Potential Insights</a:t>
            </a:r>
            <a:endParaRPr lang="en-US" sz="2200" dirty="0"/>
          </a:p>
        </p:txBody>
      </p:sp>
      <p:sp>
        <p:nvSpPr>
          <p:cNvPr id="12" name="Text 7"/>
          <p:cNvSpPr/>
          <p:nvPr/>
        </p:nvSpPr>
        <p:spPr>
          <a:xfrm>
            <a:off x="9677995" y="6104334"/>
            <a:ext cx="4158615" cy="1088708"/>
          </a:xfrm>
          <a:prstGeom prst="rect">
            <a:avLst/>
          </a:prstGeom>
          <a:noFill/>
          <a:ln/>
        </p:spPr>
        <p:txBody>
          <a:bodyPr wrap="square" lIns="0" tIns="0" rIns="0" bIns="0" rtlCol="0" anchor="t"/>
          <a:lstStyle/>
          <a:p>
            <a:pPr algn="l" indent="0" marL="0">
              <a:lnSpc>
                <a:spcPts val="2850"/>
              </a:lnSpc>
              <a:buNone/>
            </a:pPr>
            <a:r>
              <a:rPr lang="en-US" sz="1750" dirty="0">
                <a:solidFill>
                  <a:srgbClr val="4B4A4A"/>
                </a:solidFill>
                <a:latin typeface="Geist" pitchFamily="34" charset="0"/>
                <a:ea typeface="Geist" pitchFamily="34" charset="-122"/>
                <a:cs typeface="Geist" pitchFamily="34" charset="-120"/>
              </a:rPr>
              <a:t>Provides estimates of potential yield based on optimal conditions and management.</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80774" y="377666"/>
            <a:ext cx="5729407" cy="429220"/>
          </a:xfrm>
          <a:prstGeom prst="rect">
            <a:avLst/>
          </a:prstGeom>
          <a:noFill/>
          <a:ln/>
        </p:spPr>
        <p:txBody>
          <a:bodyPr wrap="none" lIns="0" tIns="0" rIns="0" bIns="0" rtlCol="0" anchor="t"/>
          <a:lstStyle/>
          <a:p>
            <a:pPr algn="l" indent="0" marL="0">
              <a:lnSpc>
                <a:spcPts val="3350"/>
              </a:lnSpc>
              <a:buNone/>
            </a:pPr>
            <a:r>
              <a:rPr lang="en-US" sz="2700" b="1" dirty="0">
                <a:solidFill>
                  <a:srgbClr val="006747"/>
                </a:solidFill>
                <a:latin typeface="Noto Serif SC Bold" pitchFamily="34" charset="0"/>
                <a:ea typeface="Noto Serif SC Bold" pitchFamily="34" charset="-122"/>
                <a:cs typeface="Noto Serif SC Bold" pitchFamily="34" charset="-120"/>
              </a:rPr>
              <a:t>Expected Outcomes and Benefits</a:t>
            </a:r>
            <a:endParaRPr lang="en-US" sz="2700" dirty="0"/>
          </a:p>
        </p:txBody>
      </p:sp>
      <p:sp>
        <p:nvSpPr>
          <p:cNvPr id="3" name="Text 1"/>
          <p:cNvSpPr/>
          <p:nvPr/>
        </p:nvSpPr>
        <p:spPr>
          <a:xfrm>
            <a:off x="480774" y="1081564"/>
            <a:ext cx="13668851" cy="219789"/>
          </a:xfrm>
          <a:prstGeom prst="rect">
            <a:avLst/>
          </a:prstGeom>
          <a:noFill/>
          <a:ln/>
        </p:spPr>
        <p:txBody>
          <a:bodyPr wrap="none" lIns="0" tIns="0" rIns="0" bIns="0" rtlCol="0" anchor="t"/>
          <a:lstStyle/>
          <a:p>
            <a:pPr algn="l" indent="0" marL="0">
              <a:lnSpc>
                <a:spcPts val="1700"/>
              </a:lnSpc>
              <a:buNone/>
            </a:pPr>
            <a:r>
              <a:rPr lang="en-US" sz="1050" dirty="0">
                <a:solidFill>
                  <a:srgbClr val="4B4A4A"/>
                </a:solidFill>
                <a:latin typeface="Geist" pitchFamily="34" charset="0"/>
                <a:ea typeface="Geist" pitchFamily="34" charset="-122"/>
                <a:cs typeface="Geist" pitchFamily="34" charset="-120"/>
              </a:rPr>
              <a:t>Implementing the Smart Advisory System leads to significant improvements for small farm holders.</a:t>
            </a:r>
            <a:endParaRPr lang="en-US" sz="1050" dirty="0"/>
          </a:p>
        </p:txBody>
      </p:sp>
      <p:pic>
        <p:nvPicPr>
          <p:cNvPr id="4" name="Image 0" descr="preencoded.png">    </p:cNvPr>
          <p:cNvPicPr>
            <a:picLocks noChangeAspect="1"/>
          </p:cNvPicPr>
          <p:nvPr/>
        </p:nvPicPr>
        <p:blipFill>
          <a:blip r:embed="rId1"/>
          <a:stretch>
            <a:fillRect/>
          </a:stretch>
        </p:blipFill>
        <p:spPr>
          <a:xfrm>
            <a:off x="480774" y="1455777"/>
            <a:ext cx="4441746" cy="2745105"/>
          </a:xfrm>
          <a:prstGeom prst="rect">
            <a:avLst/>
          </a:prstGeom>
        </p:spPr>
      </p:pic>
      <p:sp>
        <p:nvSpPr>
          <p:cNvPr id="5" name="Text 2"/>
          <p:cNvSpPr/>
          <p:nvPr/>
        </p:nvSpPr>
        <p:spPr>
          <a:xfrm>
            <a:off x="480774" y="4338161"/>
            <a:ext cx="2567940" cy="214551"/>
          </a:xfrm>
          <a:prstGeom prst="rect">
            <a:avLst/>
          </a:prstGeom>
          <a:noFill/>
          <a:ln/>
        </p:spPr>
        <p:txBody>
          <a:bodyPr wrap="none" lIns="0" tIns="0" rIns="0" bIns="0" rtlCol="0" anchor="t"/>
          <a:lstStyle/>
          <a:p>
            <a:pPr algn="l" indent="0" marL="0">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Empowered Decision-Making</a:t>
            </a:r>
            <a:endParaRPr lang="en-US" sz="1350" dirty="0"/>
          </a:p>
        </p:txBody>
      </p:sp>
      <p:sp>
        <p:nvSpPr>
          <p:cNvPr id="6" name="Text 3"/>
          <p:cNvSpPr/>
          <p:nvPr/>
        </p:nvSpPr>
        <p:spPr>
          <a:xfrm>
            <a:off x="480774" y="4635103"/>
            <a:ext cx="4441746" cy="439579"/>
          </a:xfrm>
          <a:prstGeom prst="rect">
            <a:avLst/>
          </a:prstGeom>
          <a:noFill/>
          <a:ln/>
        </p:spPr>
        <p:txBody>
          <a:bodyPr wrap="square" lIns="0" tIns="0" rIns="0" bIns="0" rtlCol="0" anchor="t"/>
          <a:lstStyle/>
          <a:p>
            <a:pPr algn="l" indent="0" marL="0">
              <a:lnSpc>
                <a:spcPts val="1700"/>
              </a:lnSpc>
              <a:buNone/>
            </a:pPr>
            <a:r>
              <a:rPr lang="en-US" sz="1050" dirty="0">
                <a:solidFill>
                  <a:srgbClr val="4B4A4A"/>
                </a:solidFill>
                <a:latin typeface="Geist" pitchFamily="34" charset="0"/>
                <a:ea typeface="Geist" pitchFamily="34" charset="-122"/>
                <a:cs typeface="Geist" pitchFamily="34" charset="-120"/>
              </a:rPr>
              <a:t>Farmers gain scientific insights, moving beyond guesswork for crop selection and resource allocation.</a:t>
            </a:r>
            <a:endParaRPr lang="en-US" sz="1050" dirty="0"/>
          </a:p>
        </p:txBody>
      </p:sp>
      <p:pic>
        <p:nvPicPr>
          <p:cNvPr id="7" name="Image 1" descr="preencoded.png">    </p:cNvPr>
          <p:cNvPicPr>
            <a:picLocks noChangeAspect="1"/>
          </p:cNvPicPr>
          <p:nvPr/>
        </p:nvPicPr>
        <p:blipFill>
          <a:blip r:embed="rId2"/>
          <a:stretch>
            <a:fillRect/>
          </a:stretch>
        </p:blipFill>
        <p:spPr>
          <a:xfrm>
            <a:off x="5094208" y="1455777"/>
            <a:ext cx="4441865" cy="2745224"/>
          </a:xfrm>
          <a:prstGeom prst="rect">
            <a:avLst/>
          </a:prstGeom>
        </p:spPr>
      </p:pic>
      <p:sp>
        <p:nvSpPr>
          <p:cNvPr id="8" name="Text 4"/>
          <p:cNvSpPr/>
          <p:nvPr/>
        </p:nvSpPr>
        <p:spPr>
          <a:xfrm>
            <a:off x="5094208" y="4338280"/>
            <a:ext cx="2121098" cy="214551"/>
          </a:xfrm>
          <a:prstGeom prst="rect">
            <a:avLst/>
          </a:prstGeom>
          <a:noFill/>
          <a:ln/>
        </p:spPr>
        <p:txBody>
          <a:bodyPr wrap="none" lIns="0" tIns="0" rIns="0" bIns="0" rtlCol="0" anchor="t"/>
          <a:lstStyle/>
          <a:p>
            <a:pPr algn="l" indent="0" marL="0">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Optimized Resource Use</a:t>
            </a:r>
            <a:endParaRPr lang="en-US" sz="1350" dirty="0"/>
          </a:p>
        </p:txBody>
      </p:sp>
      <p:sp>
        <p:nvSpPr>
          <p:cNvPr id="9" name="Text 5"/>
          <p:cNvSpPr/>
          <p:nvPr/>
        </p:nvSpPr>
        <p:spPr>
          <a:xfrm>
            <a:off x="5094208" y="4635222"/>
            <a:ext cx="4441865" cy="439579"/>
          </a:xfrm>
          <a:prstGeom prst="rect">
            <a:avLst/>
          </a:prstGeom>
          <a:noFill/>
          <a:ln/>
        </p:spPr>
        <p:txBody>
          <a:bodyPr wrap="square" lIns="0" tIns="0" rIns="0" bIns="0" rtlCol="0" anchor="t"/>
          <a:lstStyle/>
          <a:p>
            <a:pPr algn="l" indent="0" marL="0">
              <a:lnSpc>
                <a:spcPts val="1700"/>
              </a:lnSpc>
              <a:buNone/>
            </a:pPr>
            <a:r>
              <a:rPr lang="en-US" sz="1050" dirty="0">
                <a:solidFill>
                  <a:srgbClr val="4B4A4A"/>
                </a:solidFill>
                <a:latin typeface="Geist" pitchFamily="34" charset="0"/>
                <a:ea typeface="Geist" pitchFamily="34" charset="-122"/>
                <a:cs typeface="Geist" pitchFamily="34" charset="-120"/>
              </a:rPr>
              <a:t>Reduced waste of water, seeds, and fertilizers, leading to cost savings and environmental benefits.</a:t>
            </a:r>
            <a:endParaRPr lang="en-US" sz="1050" dirty="0"/>
          </a:p>
        </p:txBody>
      </p:sp>
      <p:pic>
        <p:nvPicPr>
          <p:cNvPr id="10" name="Image 2" descr="preencoded.png">    </p:cNvPr>
          <p:cNvPicPr>
            <a:picLocks noChangeAspect="1"/>
          </p:cNvPicPr>
          <p:nvPr/>
        </p:nvPicPr>
        <p:blipFill>
          <a:blip r:embed="rId3"/>
          <a:stretch>
            <a:fillRect/>
          </a:stretch>
        </p:blipFill>
        <p:spPr>
          <a:xfrm>
            <a:off x="9707761" y="1455777"/>
            <a:ext cx="4441865" cy="2745224"/>
          </a:xfrm>
          <a:prstGeom prst="rect">
            <a:avLst/>
          </a:prstGeom>
        </p:spPr>
      </p:pic>
      <p:sp>
        <p:nvSpPr>
          <p:cNvPr id="11" name="Text 6"/>
          <p:cNvSpPr/>
          <p:nvPr/>
        </p:nvSpPr>
        <p:spPr>
          <a:xfrm>
            <a:off x="9707761" y="4338280"/>
            <a:ext cx="1971080" cy="214551"/>
          </a:xfrm>
          <a:prstGeom prst="rect">
            <a:avLst/>
          </a:prstGeom>
          <a:noFill/>
          <a:ln/>
        </p:spPr>
        <p:txBody>
          <a:bodyPr wrap="none" lIns="0" tIns="0" rIns="0" bIns="0" rtlCol="0" anchor="t"/>
          <a:lstStyle/>
          <a:p>
            <a:pPr algn="l" indent="0" marL="0">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Improved Soil Fertility</a:t>
            </a:r>
            <a:endParaRPr lang="en-US" sz="1350" dirty="0"/>
          </a:p>
        </p:txBody>
      </p:sp>
      <p:sp>
        <p:nvSpPr>
          <p:cNvPr id="12" name="Text 7"/>
          <p:cNvSpPr/>
          <p:nvPr/>
        </p:nvSpPr>
        <p:spPr>
          <a:xfrm>
            <a:off x="9707761" y="4635222"/>
            <a:ext cx="4441865" cy="439579"/>
          </a:xfrm>
          <a:prstGeom prst="rect">
            <a:avLst/>
          </a:prstGeom>
          <a:noFill/>
          <a:ln/>
        </p:spPr>
        <p:txBody>
          <a:bodyPr wrap="square" lIns="0" tIns="0" rIns="0" bIns="0" rtlCol="0" anchor="t"/>
          <a:lstStyle/>
          <a:p>
            <a:pPr algn="l" indent="0" marL="0">
              <a:lnSpc>
                <a:spcPts val="1700"/>
              </a:lnSpc>
              <a:buNone/>
            </a:pPr>
            <a:r>
              <a:rPr lang="en-US" sz="1050" dirty="0">
                <a:solidFill>
                  <a:srgbClr val="4B4A4A"/>
                </a:solidFill>
                <a:latin typeface="Geist" pitchFamily="34" charset="0"/>
                <a:ea typeface="Geist" pitchFamily="34" charset="-122"/>
                <a:cs typeface="Geist" pitchFamily="34" charset="-120"/>
              </a:rPr>
              <a:t>Precise fertilizer recommendations prevent over-application and promote long-term soil health.</a:t>
            </a:r>
            <a:endParaRPr lang="en-US" sz="1050" dirty="0"/>
          </a:p>
        </p:txBody>
      </p:sp>
      <p:pic>
        <p:nvPicPr>
          <p:cNvPr id="13" name="Image 3" descr="preencoded.png">    </p:cNvPr>
          <p:cNvPicPr>
            <a:picLocks noChangeAspect="1"/>
          </p:cNvPicPr>
          <p:nvPr/>
        </p:nvPicPr>
        <p:blipFill>
          <a:blip r:embed="rId4"/>
          <a:stretch>
            <a:fillRect/>
          </a:stretch>
        </p:blipFill>
        <p:spPr>
          <a:xfrm>
            <a:off x="480774" y="5418177"/>
            <a:ext cx="4441746" cy="2745105"/>
          </a:xfrm>
          <a:prstGeom prst="rect">
            <a:avLst/>
          </a:prstGeom>
        </p:spPr>
      </p:pic>
      <p:sp>
        <p:nvSpPr>
          <p:cNvPr id="14" name="Text 8"/>
          <p:cNvSpPr/>
          <p:nvPr/>
        </p:nvSpPr>
        <p:spPr>
          <a:xfrm>
            <a:off x="480774" y="8300561"/>
            <a:ext cx="2643426" cy="214551"/>
          </a:xfrm>
          <a:prstGeom prst="rect">
            <a:avLst/>
          </a:prstGeom>
          <a:noFill/>
          <a:ln/>
        </p:spPr>
        <p:txBody>
          <a:bodyPr wrap="none" lIns="0" tIns="0" rIns="0" bIns="0" rtlCol="0" anchor="t"/>
          <a:lstStyle/>
          <a:p>
            <a:pPr algn="l" indent="0" marL="0">
              <a:lnSpc>
                <a:spcPts val="1650"/>
              </a:lnSpc>
              <a:buNone/>
            </a:pPr>
            <a:r>
              <a:rPr lang="en-US" sz="1350" b="1" dirty="0">
                <a:solidFill>
                  <a:srgbClr val="4B4A4A"/>
                </a:solidFill>
                <a:latin typeface="Noto Serif SC Bold" pitchFamily="34" charset="0"/>
                <a:ea typeface="Noto Serif SC Bold" pitchFamily="34" charset="-122"/>
                <a:cs typeface="Noto Serif SC Bold" pitchFamily="34" charset="-120"/>
              </a:rPr>
              <a:t>Increased Yield &amp; Profitability</a:t>
            </a:r>
            <a:endParaRPr lang="en-US" sz="1350" dirty="0"/>
          </a:p>
        </p:txBody>
      </p:sp>
      <p:sp>
        <p:nvSpPr>
          <p:cNvPr id="15" name="Text 9"/>
          <p:cNvSpPr/>
          <p:nvPr/>
        </p:nvSpPr>
        <p:spPr>
          <a:xfrm>
            <a:off x="480774" y="8597503"/>
            <a:ext cx="4441746" cy="439579"/>
          </a:xfrm>
          <a:prstGeom prst="rect">
            <a:avLst/>
          </a:prstGeom>
          <a:noFill/>
          <a:ln/>
        </p:spPr>
        <p:txBody>
          <a:bodyPr wrap="square" lIns="0" tIns="0" rIns="0" bIns="0" rtlCol="0" anchor="t"/>
          <a:lstStyle/>
          <a:p>
            <a:pPr algn="l" indent="0" marL="0">
              <a:lnSpc>
                <a:spcPts val="1700"/>
              </a:lnSpc>
              <a:buNone/>
            </a:pPr>
            <a:r>
              <a:rPr lang="en-US" sz="1050" dirty="0">
                <a:solidFill>
                  <a:srgbClr val="4B4A4A"/>
                </a:solidFill>
                <a:latin typeface="Geist" pitchFamily="34" charset="0"/>
                <a:ea typeface="Geist" pitchFamily="34" charset="-122"/>
                <a:cs typeface="Geist" pitchFamily="34" charset="-120"/>
              </a:rPr>
              <a:t>Selecting the right crop for the right conditions maximizes productivity and boosts income.</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869680" y="0"/>
            <a:ext cx="5760720" cy="8611553"/>
          </a:xfrm>
          <a:prstGeom prst="rect">
            <a:avLst/>
          </a:prstGeom>
        </p:spPr>
      </p:pic>
      <p:sp>
        <p:nvSpPr>
          <p:cNvPr id="3" name="Text 0"/>
          <p:cNvSpPr/>
          <p:nvPr/>
        </p:nvSpPr>
        <p:spPr>
          <a:xfrm>
            <a:off x="624007" y="490299"/>
            <a:ext cx="7895987" cy="1114425"/>
          </a:xfrm>
          <a:prstGeom prst="rect">
            <a:avLst/>
          </a:prstGeom>
          <a:noFill/>
          <a:ln/>
        </p:spPr>
        <p:txBody>
          <a:bodyPr wrap="square" lIns="0" tIns="0" rIns="0" bIns="0" rtlCol="0" anchor="t"/>
          <a:lstStyle/>
          <a:p>
            <a:pPr algn="l" indent="0" marL="0">
              <a:lnSpc>
                <a:spcPts val="4350"/>
              </a:lnSpc>
              <a:buNone/>
            </a:pPr>
            <a:r>
              <a:rPr lang="en-US" sz="3500" b="1" dirty="0">
                <a:solidFill>
                  <a:srgbClr val="006747"/>
                </a:solidFill>
                <a:latin typeface="Noto Serif SC Bold" pitchFamily="34" charset="0"/>
                <a:ea typeface="Noto Serif SC Bold" pitchFamily="34" charset="-122"/>
                <a:cs typeface="Noto Serif SC Bold" pitchFamily="34" charset="-120"/>
              </a:rPr>
              <a:t>Example Impact: Increased Yield for Wheat Farmers</a:t>
            </a:r>
            <a:endParaRPr lang="en-US" sz="3500" dirty="0"/>
          </a:p>
        </p:txBody>
      </p:sp>
      <p:sp>
        <p:nvSpPr>
          <p:cNvPr id="4" name="Text 1"/>
          <p:cNvSpPr/>
          <p:nvPr/>
        </p:nvSpPr>
        <p:spPr>
          <a:xfrm>
            <a:off x="624007" y="1872139"/>
            <a:ext cx="7895987" cy="570548"/>
          </a:xfrm>
          <a:prstGeom prst="rect">
            <a:avLst/>
          </a:prstGeom>
          <a:noFill/>
          <a:ln/>
        </p:spPr>
        <p:txBody>
          <a:bodyPr wrap="square" lIns="0" tIns="0" rIns="0" bIns="0" rtlCol="0" anchor="t"/>
          <a:lstStyle/>
          <a:p>
            <a:pPr algn="l" indent="0" marL="0">
              <a:lnSpc>
                <a:spcPts val="2200"/>
              </a:lnSpc>
              <a:buNone/>
            </a:pPr>
            <a:r>
              <a:rPr lang="en-US" sz="1400" dirty="0">
                <a:solidFill>
                  <a:srgbClr val="4B4A4A"/>
                </a:solidFill>
                <a:latin typeface="Geist" pitchFamily="34" charset="0"/>
                <a:ea typeface="Geist" pitchFamily="34" charset="-122"/>
                <a:cs typeface="Geist" pitchFamily="34" charset="-120"/>
              </a:rPr>
              <a:t>A case study demonstrates the potential for significant yield increases in wheat cultivation through data-driven recommendations.</a:t>
            </a:r>
            <a:endParaRPr lang="en-US" sz="1400" dirty="0"/>
          </a:p>
        </p:txBody>
      </p:sp>
      <p:pic>
        <p:nvPicPr>
          <p:cNvPr id="5" name="Image 1" descr="preencoded.png">    </p:cNvPr>
          <p:cNvPicPr>
            <a:picLocks noChangeAspect="1"/>
          </p:cNvPicPr>
          <p:nvPr/>
        </p:nvPicPr>
        <p:blipFill>
          <a:blip r:embed="rId2"/>
          <a:stretch>
            <a:fillRect/>
          </a:stretch>
        </p:blipFill>
        <p:spPr>
          <a:xfrm>
            <a:off x="624007" y="2643188"/>
            <a:ext cx="7895987" cy="3886676"/>
          </a:xfrm>
          <a:prstGeom prst="rect">
            <a:avLst/>
          </a:prstGeom>
        </p:spPr>
      </p:pic>
      <p:sp>
        <p:nvSpPr>
          <p:cNvPr id="6" name="Shape 2"/>
          <p:cNvSpPr/>
          <p:nvPr/>
        </p:nvSpPr>
        <p:spPr>
          <a:xfrm>
            <a:off x="1917621" y="6529864"/>
            <a:ext cx="178237" cy="178237"/>
          </a:xfrm>
          <a:prstGeom prst="roundRect">
            <a:avLst>
              <a:gd name="adj" fmla="val 10260"/>
            </a:avLst>
          </a:prstGeom>
          <a:solidFill>
            <a:srgbClr val="004D35"/>
          </a:solidFill>
          <a:ln/>
        </p:spPr>
      </p:sp>
      <p:sp>
        <p:nvSpPr>
          <p:cNvPr id="7" name="Text 3"/>
          <p:cNvSpPr/>
          <p:nvPr/>
        </p:nvSpPr>
        <p:spPr>
          <a:xfrm>
            <a:off x="2156817" y="6529864"/>
            <a:ext cx="2338983" cy="178356"/>
          </a:xfrm>
          <a:prstGeom prst="rect">
            <a:avLst/>
          </a:prstGeom>
          <a:noFill/>
          <a:ln/>
        </p:spPr>
        <p:txBody>
          <a:bodyPr wrap="none" lIns="0" tIns="0" rIns="0" bIns="0" rtlCol="0" anchor="t"/>
          <a:lstStyle/>
          <a:p>
            <a:pPr algn="l" indent="0" marL="0">
              <a:lnSpc>
                <a:spcPts val="1400"/>
              </a:lnSpc>
              <a:buNone/>
            </a:pPr>
            <a:r>
              <a:rPr lang="en-US" sz="1400" dirty="0">
                <a:solidFill>
                  <a:srgbClr val="4B4A4A"/>
                </a:solidFill>
                <a:latin typeface="Geist" pitchFamily="34" charset="0"/>
                <a:ea typeface="Geist" pitchFamily="34" charset="-122"/>
                <a:cs typeface="Geist" pitchFamily="34" charset="-120"/>
              </a:rPr>
              <a:t>Average Yield (Tons/Hectare)</a:t>
            </a:r>
            <a:endParaRPr lang="en-US" sz="1400" dirty="0"/>
          </a:p>
        </p:txBody>
      </p:sp>
      <p:sp>
        <p:nvSpPr>
          <p:cNvPr id="8" name="Shape 4"/>
          <p:cNvSpPr/>
          <p:nvPr/>
        </p:nvSpPr>
        <p:spPr>
          <a:xfrm>
            <a:off x="4648200" y="6529864"/>
            <a:ext cx="178237" cy="178237"/>
          </a:xfrm>
          <a:prstGeom prst="roundRect">
            <a:avLst>
              <a:gd name="adj" fmla="val 10260"/>
            </a:avLst>
          </a:prstGeom>
          <a:solidFill>
            <a:srgbClr val="00704D"/>
          </a:solidFill>
          <a:ln/>
        </p:spPr>
      </p:sp>
      <p:sp>
        <p:nvSpPr>
          <p:cNvPr id="9" name="Text 5"/>
          <p:cNvSpPr/>
          <p:nvPr/>
        </p:nvSpPr>
        <p:spPr>
          <a:xfrm>
            <a:off x="4887397" y="6529864"/>
            <a:ext cx="2379464" cy="178356"/>
          </a:xfrm>
          <a:prstGeom prst="rect">
            <a:avLst/>
          </a:prstGeom>
          <a:noFill/>
          <a:ln/>
        </p:spPr>
        <p:txBody>
          <a:bodyPr wrap="none" lIns="0" tIns="0" rIns="0" bIns="0" rtlCol="0" anchor="t"/>
          <a:lstStyle/>
          <a:p>
            <a:pPr algn="l" indent="0" marL="0">
              <a:lnSpc>
                <a:spcPts val="1400"/>
              </a:lnSpc>
              <a:buNone/>
            </a:pPr>
            <a:r>
              <a:rPr lang="en-US" sz="1400" dirty="0">
                <a:solidFill>
                  <a:srgbClr val="4B4A4A"/>
                </a:solidFill>
                <a:latin typeface="Geist" pitchFamily="34" charset="0"/>
                <a:ea typeface="Geist" pitchFamily="34" charset="-122"/>
                <a:cs typeface="Geist" pitchFamily="34" charset="-120"/>
              </a:rPr>
              <a:t>Projected Yield with System...</a:t>
            </a:r>
            <a:endParaRPr lang="en-US" sz="1400" dirty="0"/>
          </a:p>
        </p:txBody>
      </p:sp>
      <p:sp>
        <p:nvSpPr>
          <p:cNvPr id="10" name="Text 6"/>
          <p:cNvSpPr/>
          <p:nvPr/>
        </p:nvSpPr>
        <p:spPr>
          <a:xfrm>
            <a:off x="624007" y="7265432"/>
            <a:ext cx="7895987" cy="855821"/>
          </a:xfrm>
          <a:prstGeom prst="rect">
            <a:avLst/>
          </a:prstGeom>
          <a:noFill/>
          <a:ln/>
        </p:spPr>
        <p:txBody>
          <a:bodyPr wrap="square" lIns="0" tIns="0" rIns="0" bIns="0" rtlCol="0" anchor="t"/>
          <a:lstStyle/>
          <a:p>
            <a:pPr algn="l" indent="0" marL="0">
              <a:lnSpc>
                <a:spcPts val="2200"/>
              </a:lnSpc>
              <a:buNone/>
            </a:pPr>
            <a:r>
              <a:rPr lang="en-US" sz="1400" dirty="0">
                <a:solidFill>
                  <a:srgbClr val="4B4A4A"/>
                </a:solidFill>
                <a:latin typeface="Geist" pitchFamily="34" charset="0"/>
                <a:ea typeface="Geist" pitchFamily="34" charset="-122"/>
                <a:cs typeface="Geist" pitchFamily="34" charset="-120"/>
              </a:rPr>
              <a:t>By providing precise insights into optimal planting times, fertilizer needs, and soil adjustments, the system can help small farmers achieve a substantial increase in their wheat harvest, enhancing food security and economic stability.</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2025-07-24T04:42:44Z</dcterms:created>
  <dcterms:modified xsi:type="dcterms:W3CDTF">2025-07-24T04:42:44Z</dcterms:modified>
</cp:coreProperties>
</file>